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2"/>
    <p:sldId id="257" r:id="rId23"/>
    <p:sldId id="258" r:id="rId24"/>
    <p:sldId id="259" r:id="rId25"/>
    <p:sldId id="260" r:id="rId26"/>
    <p:sldId id="261" r:id="rId27"/>
    <p:sldId id="262" r:id="rId28"/>
    <p:sldId id="263" r:id="rId2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grandir Grand Medium" charset="1" panose="00000607000000000000"/>
      <p:regular r:id="rId10"/>
    </p:embeddedFont>
    <p:embeddedFont>
      <p:font typeface="Agrandir Grand Medium Bold" charset="1" panose="00000907000000000000"/>
      <p:regular r:id="rId11"/>
    </p:embeddedFont>
    <p:embeddedFont>
      <p:font typeface="Agrandir Grand Medium Italics" charset="1" panose="00000607000000000000"/>
      <p:regular r:id="rId12"/>
    </p:embeddedFont>
    <p:embeddedFont>
      <p:font typeface="Agrandir Grand Medium Bold Italics" charset="1" panose="00000907000000000000"/>
      <p:regular r:id="rId13"/>
    </p:embeddedFont>
    <p:embeddedFont>
      <p:font typeface="Poppins" charset="1" panose="00000500000000000000"/>
      <p:regular r:id="rId14"/>
    </p:embeddedFont>
    <p:embeddedFont>
      <p:font typeface="Poppins Bold" charset="1" panose="00000800000000000000"/>
      <p:regular r:id="rId15"/>
    </p:embeddedFont>
    <p:embeddedFont>
      <p:font typeface="Poppins Italics" charset="1" panose="00000500000000000000"/>
      <p:regular r:id="rId16"/>
    </p:embeddedFont>
    <p:embeddedFont>
      <p:font typeface="Poppins Bold Italics" charset="1" panose="00000800000000000000"/>
      <p:regular r:id="rId17"/>
    </p:embeddedFont>
    <p:embeddedFont>
      <p:font typeface="Canva Sans" charset="1" panose="020B0503030501040103"/>
      <p:regular r:id="rId18"/>
    </p:embeddedFont>
    <p:embeddedFont>
      <p:font typeface="Canva Sans Bold" charset="1" panose="020B0803030501040103"/>
      <p:regular r:id="rId19"/>
    </p:embeddedFont>
    <p:embeddedFont>
      <p:font typeface="Canva Sans Italics" charset="1" panose="020B0503030501040103"/>
      <p:regular r:id="rId20"/>
    </p:embeddedFont>
    <p:embeddedFont>
      <p:font typeface="Canva Sans Bold Italics" charset="1" panose="020B0803030501040103"/>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slides/slide1.xml" Type="http://schemas.openxmlformats.org/officeDocument/2006/relationships/slide"/><Relationship Id="rId23" Target="slides/slide2.xml" Type="http://schemas.openxmlformats.org/officeDocument/2006/relationships/slide"/><Relationship Id="rId24" Target="slides/slide3.xml" Type="http://schemas.openxmlformats.org/officeDocument/2006/relationships/slide"/><Relationship Id="rId25" Target="slides/slide4.xml" Type="http://schemas.openxmlformats.org/officeDocument/2006/relationships/slide"/><Relationship Id="rId26" Target="slides/slide5.xml" Type="http://schemas.openxmlformats.org/officeDocument/2006/relationships/slide"/><Relationship Id="rId27" Target="slides/slide6.xml" Type="http://schemas.openxmlformats.org/officeDocument/2006/relationships/slide"/><Relationship Id="rId28" Target="slides/slide7.xml" Type="http://schemas.openxmlformats.org/officeDocument/2006/relationships/slide"/><Relationship Id="rId29" Target="slides/slide8.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0.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magazine.foodpanda.ro/2020/03/27/tarta-cu-gem-de-prune-si-nuci-una-dintre-cele-mai-delicioase-tarte-cu-gem/" TargetMode="External" Type="http://schemas.openxmlformats.org/officeDocument/2006/relationships/hyperlink"/><Relationship Id="rId4" Target="https://magazine.foodpanda.ro/2020/03/30/dulceata-de-smochine-un-desert-rafinat-si-savuros/" TargetMode="External" Type="http://schemas.openxmlformats.org/officeDocument/2006/relationships/hyperlink"/><Relationship Id="rId5" Target="https://magazine.foodpanda.ro/2020/04/15/tarta-cu-pere-si-ciocolata-o-idee-delicioasa-de-tarta-cu-fructe/" TargetMode="External" Type="http://schemas.openxmlformats.org/officeDocument/2006/relationships/hyperlink"/></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21525" y="2625653"/>
            <a:ext cx="18931050" cy="1088076"/>
            <a:chOff x="0" y="0"/>
            <a:chExt cx="4985956" cy="286571"/>
          </a:xfrm>
        </p:grpSpPr>
        <p:sp>
          <p:nvSpPr>
            <p:cNvPr name="Freeform 3" id="3"/>
            <p:cNvSpPr/>
            <p:nvPr/>
          </p:nvSpPr>
          <p:spPr>
            <a:xfrm flipH="false" flipV="false" rot="0">
              <a:off x="0" y="0"/>
              <a:ext cx="4985955" cy="286571"/>
            </a:xfrm>
            <a:custGeom>
              <a:avLst/>
              <a:gdLst/>
              <a:ahLst/>
              <a:cxnLst/>
              <a:rect r="r" b="b" t="t" l="l"/>
              <a:pathLst>
                <a:path h="286571" w="4985955">
                  <a:moveTo>
                    <a:pt x="0" y="0"/>
                  </a:moveTo>
                  <a:lnTo>
                    <a:pt x="4985955" y="0"/>
                  </a:lnTo>
                  <a:lnTo>
                    <a:pt x="4985955" y="286571"/>
                  </a:lnTo>
                  <a:lnTo>
                    <a:pt x="0" y="286571"/>
                  </a:lnTo>
                  <a:close/>
                </a:path>
              </a:pathLst>
            </a:custGeom>
            <a:solidFill>
              <a:srgbClr val="63C71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321525" y="3532754"/>
            <a:ext cx="18931050" cy="6960892"/>
          </a:xfrm>
          <a:custGeom>
            <a:avLst/>
            <a:gdLst/>
            <a:ahLst/>
            <a:cxnLst/>
            <a:rect r="r" b="b" t="t" l="l"/>
            <a:pathLst>
              <a:path h="6960892" w="18931050">
                <a:moveTo>
                  <a:pt x="0" y="0"/>
                </a:moveTo>
                <a:lnTo>
                  <a:pt x="18931050" y="0"/>
                </a:lnTo>
                <a:lnTo>
                  <a:pt x="18931050" y="6960891"/>
                </a:lnTo>
                <a:lnTo>
                  <a:pt x="0" y="6960891"/>
                </a:lnTo>
                <a:lnTo>
                  <a:pt x="0" y="0"/>
                </a:lnTo>
                <a:close/>
              </a:path>
            </a:pathLst>
          </a:custGeom>
          <a:blipFill>
            <a:blip r:embed="rId2"/>
            <a:stretch>
              <a:fillRect l="0" t="-40053" r="0" b="-41254"/>
            </a:stretch>
          </a:blipFill>
        </p:spPr>
      </p:sp>
      <p:grpSp>
        <p:nvGrpSpPr>
          <p:cNvPr name="Group 6" id="6"/>
          <p:cNvGrpSpPr/>
          <p:nvPr/>
        </p:nvGrpSpPr>
        <p:grpSpPr>
          <a:xfrm rot="0">
            <a:off x="-321525" y="-319329"/>
            <a:ext cx="18931050" cy="638658"/>
            <a:chOff x="0" y="0"/>
            <a:chExt cx="4985956" cy="168206"/>
          </a:xfrm>
        </p:grpSpPr>
        <p:sp>
          <p:nvSpPr>
            <p:cNvPr name="Freeform 7" id="7"/>
            <p:cNvSpPr/>
            <p:nvPr/>
          </p:nvSpPr>
          <p:spPr>
            <a:xfrm flipH="false" flipV="false" rot="0">
              <a:off x="0" y="0"/>
              <a:ext cx="4985955" cy="168206"/>
            </a:xfrm>
            <a:custGeom>
              <a:avLst/>
              <a:gdLst/>
              <a:ahLst/>
              <a:cxnLst/>
              <a:rect r="r" b="b" t="t" l="l"/>
              <a:pathLst>
                <a:path h="168206" w="4985955">
                  <a:moveTo>
                    <a:pt x="0" y="0"/>
                  </a:moveTo>
                  <a:lnTo>
                    <a:pt x="4985955" y="0"/>
                  </a:lnTo>
                  <a:lnTo>
                    <a:pt x="4985955" y="168206"/>
                  </a:lnTo>
                  <a:lnTo>
                    <a:pt x="0" y="168206"/>
                  </a:lnTo>
                  <a:close/>
                </a:path>
              </a:pathLst>
            </a:custGeom>
            <a:solidFill>
              <a:srgbClr val="106B00"/>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321525" y="7153666"/>
            <a:ext cx="18931050" cy="2104634"/>
            <a:chOff x="0" y="0"/>
            <a:chExt cx="4985956" cy="554307"/>
          </a:xfrm>
        </p:grpSpPr>
        <p:sp>
          <p:nvSpPr>
            <p:cNvPr name="Freeform 10" id="10"/>
            <p:cNvSpPr/>
            <p:nvPr/>
          </p:nvSpPr>
          <p:spPr>
            <a:xfrm flipH="false" flipV="false" rot="0">
              <a:off x="0" y="0"/>
              <a:ext cx="4985955" cy="554307"/>
            </a:xfrm>
            <a:custGeom>
              <a:avLst/>
              <a:gdLst/>
              <a:ahLst/>
              <a:cxnLst/>
              <a:rect r="r" b="b" t="t" l="l"/>
              <a:pathLst>
                <a:path h="554307" w="4985955">
                  <a:moveTo>
                    <a:pt x="0" y="0"/>
                  </a:moveTo>
                  <a:lnTo>
                    <a:pt x="4985955" y="0"/>
                  </a:lnTo>
                  <a:lnTo>
                    <a:pt x="4985955" y="554307"/>
                  </a:lnTo>
                  <a:lnTo>
                    <a:pt x="0" y="554307"/>
                  </a:lnTo>
                  <a:close/>
                </a:path>
              </a:pathLst>
            </a:custGeom>
            <a:solidFill>
              <a:srgbClr val="FFFFFF">
                <a:alpha val="77647"/>
              </a:srgbClr>
            </a:solidFill>
          </p:spPr>
        </p:sp>
        <p:sp>
          <p:nvSpPr>
            <p:cNvPr name="TextBox 11" id="11"/>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12" id="12"/>
          <p:cNvSpPr/>
          <p:nvPr/>
        </p:nvSpPr>
        <p:spPr>
          <a:xfrm flipH="false" flipV="false" rot="0">
            <a:off x="0" y="2291407"/>
            <a:ext cx="18609525" cy="9195691"/>
          </a:xfrm>
          <a:custGeom>
            <a:avLst/>
            <a:gdLst/>
            <a:ahLst/>
            <a:cxnLst/>
            <a:rect r="r" b="b" t="t" l="l"/>
            <a:pathLst>
              <a:path h="9195691" w="18609525">
                <a:moveTo>
                  <a:pt x="0" y="0"/>
                </a:moveTo>
                <a:lnTo>
                  <a:pt x="18609525" y="0"/>
                </a:lnTo>
                <a:lnTo>
                  <a:pt x="18609525" y="9195691"/>
                </a:lnTo>
                <a:lnTo>
                  <a:pt x="0" y="9195691"/>
                </a:lnTo>
                <a:lnTo>
                  <a:pt x="0" y="0"/>
                </a:lnTo>
                <a:close/>
              </a:path>
            </a:pathLst>
          </a:custGeom>
          <a:blipFill>
            <a:blip r:embed="rId3"/>
            <a:stretch>
              <a:fillRect l="0" t="-25889" r="0" b="-25889"/>
            </a:stretch>
          </a:blipFill>
        </p:spPr>
      </p:sp>
      <p:sp>
        <p:nvSpPr>
          <p:cNvPr name="Freeform 13" id="13"/>
          <p:cNvSpPr/>
          <p:nvPr/>
        </p:nvSpPr>
        <p:spPr>
          <a:xfrm flipH="false" flipV="false" rot="0">
            <a:off x="-138282" y="319329"/>
            <a:ext cx="18426282" cy="11071289"/>
          </a:xfrm>
          <a:custGeom>
            <a:avLst/>
            <a:gdLst/>
            <a:ahLst/>
            <a:cxnLst/>
            <a:rect r="r" b="b" t="t" l="l"/>
            <a:pathLst>
              <a:path h="11071289" w="18426282">
                <a:moveTo>
                  <a:pt x="0" y="0"/>
                </a:moveTo>
                <a:lnTo>
                  <a:pt x="18426282" y="0"/>
                </a:lnTo>
                <a:lnTo>
                  <a:pt x="18426282" y="11071289"/>
                </a:lnTo>
                <a:lnTo>
                  <a:pt x="0" y="11071289"/>
                </a:lnTo>
                <a:lnTo>
                  <a:pt x="0" y="0"/>
                </a:lnTo>
                <a:close/>
              </a:path>
            </a:pathLst>
          </a:custGeom>
          <a:blipFill>
            <a:blip r:embed="rId4"/>
            <a:stretch>
              <a:fillRect l="0" t="-5423" r="0" b="-5423"/>
            </a:stretch>
          </a:blipFill>
        </p:spPr>
      </p:sp>
      <p:sp>
        <p:nvSpPr>
          <p:cNvPr name="TextBox 14" id="14"/>
          <p:cNvSpPr txBox="true"/>
          <p:nvPr/>
        </p:nvSpPr>
        <p:spPr>
          <a:xfrm rot="0">
            <a:off x="1714752" y="1982609"/>
            <a:ext cx="14858496" cy="1993901"/>
          </a:xfrm>
          <a:prstGeom prst="rect">
            <a:avLst/>
          </a:prstGeom>
        </p:spPr>
        <p:txBody>
          <a:bodyPr anchor="t" rtlCol="false" tIns="0" lIns="0" bIns="0" rIns="0">
            <a:spAutoFit/>
          </a:bodyPr>
          <a:lstStyle/>
          <a:p>
            <a:pPr algn="ctr">
              <a:lnSpc>
                <a:spcPts val="13999"/>
              </a:lnSpc>
              <a:spcBef>
                <a:spcPct val="0"/>
              </a:spcBef>
            </a:pPr>
            <a:r>
              <a:rPr lang="en-US" sz="9999">
                <a:solidFill>
                  <a:srgbClr val="FFFFFF"/>
                </a:solidFill>
                <a:latin typeface="Agrandir Grand Medium Bold"/>
              </a:rPr>
              <a:t>VINUL DE PORTO</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28700" y="1028700"/>
            <a:ext cx="4207206" cy="7012011"/>
            <a:chOff x="0" y="0"/>
            <a:chExt cx="3810000" cy="6350000"/>
          </a:xfrm>
        </p:grpSpPr>
        <p:sp>
          <p:nvSpPr>
            <p:cNvPr name="Freeform 3" id="3"/>
            <p:cNvSpPr/>
            <p:nvPr/>
          </p:nvSpPr>
          <p:spPr>
            <a:xfrm flipH="false" flipV="false" rot="0">
              <a:off x="0" y="0"/>
              <a:ext cx="3810000" cy="6350000"/>
            </a:xfrm>
            <a:custGeom>
              <a:avLst/>
              <a:gdLst/>
              <a:ahLst/>
              <a:cxnLst/>
              <a:rect r="r" b="b" t="t" l="l"/>
              <a:pathLst>
                <a:path h="6350000" w="3810000">
                  <a:moveTo>
                    <a:pt x="2794000" y="6350000"/>
                  </a:moveTo>
                  <a:lnTo>
                    <a:pt x="1016000" y="6350000"/>
                  </a:lnTo>
                  <a:cubicBezTo>
                    <a:pt x="454660" y="6350000"/>
                    <a:pt x="0" y="5895340"/>
                    <a:pt x="0" y="5334000"/>
                  </a:cubicBezTo>
                  <a:lnTo>
                    <a:pt x="0" y="1016000"/>
                  </a:lnTo>
                  <a:cubicBezTo>
                    <a:pt x="0" y="454660"/>
                    <a:pt x="454660" y="0"/>
                    <a:pt x="1016000" y="0"/>
                  </a:cubicBezTo>
                  <a:lnTo>
                    <a:pt x="2794000" y="0"/>
                  </a:lnTo>
                  <a:cubicBezTo>
                    <a:pt x="3355340" y="0"/>
                    <a:pt x="3810000" y="454660"/>
                    <a:pt x="3810000" y="1016000"/>
                  </a:cubicBezTo>
                  <a:lnTo>
                    <a:pt x="3810000" y="5334000"/>
                  </a:lnTo>
                  <a:cubicBezTo>
                    <a:pt x="3810000" y="5895340"/>
                    <a:pt x="3355340" y="6350000"/>
                    <a:pt x="2794000" y="6350000"/>
                  </a:cubicBezTo>
                  <a:close/>
                </a:path>
              </a:pathLst>
            </a:custGeom>
            <a:blipFill>
              <a:blip r:embed="rId2"/>
              <a:stretch>
                <a:fillRect l="-49572" t="0" r="-49572" b="0"/>
              </a:stretch>
            </a:blipFill>
          </p:spPr>
        </p:sp>
      </p:grpSp>
      <p:grpSp>
        <p:nvGrpSpPr>
          <p:cNvPr name="Group 4" id="4"/>
          <p:cNvGrpSpPr/>
          <p:nvPr/>
        </p:nvGrpSpPr>
        <p:grpSpPr>
          <a:xfrm rot="0">
            <a:off x="16178148" y="8306245"/>
            <a:ext cx="3086100" cy="3086100"/>
            <a:chOff x="0" y="0"/>
            <a:chExt cx="812800" cy="812800"/>
          </a:xfrm>
        </p:grpSpPr>
        <p:sp>
          <p:nvSpPr>
            <p:cNvPr name="Freeform 5" id="5"/>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C71F"/>
            </a:solidFill>
          </p:spPr>
        </p:sp>
        <p:sp>
          <p:nvSpPr>
            <p:cNvPr name="TextBox 6" id="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16557927" y="-1667358"/>
            <a:ext cx="3460147" cy="3334716"/>
          </a:xfrm>
          <a:custGeom>
            <a:avLst/>
            <a:gdLst/>
            <a:ahLst/>
            <a:cxnLst/>
            <a:rect r="r" b="b" t="t" l="l"/>
            <a:pathLst>
              <a:path h="3334716" w="3460147">
                <a:moveTo>
                  <a:pt x="0" y="0"/>
                </a:moveTo>
                <a:lnTo>
                  <a:pt x="3460146" y="0"/>
                </a:lnTo>
                <a:lnTo>
                  <a:pt x="3460146" y="3334716"/>
                </a:lnTo>
                <a:lnTo>
                  <a:pt x="0" y="33347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730073" y="8619642"/>
            <a:ext cx="3460147" cy="3334716"/>
          </a:xfrm>
          <a:custGeom>
            <a:avLst/>
            <a:gdLst/>
            <a:ahLst/>
            <a:cxnLst/>
            <a:rect r="r" b="b" t="t" l="l"/>
            <a:pathLst>
              <a:path h="3334716" w="3460147">
                <a:moveTo>
                  <a:pt x="0" y="0"/>
                </a:moveTo>
                <a:lnTo>
                  <a:pt x="3460146" y="0"/>
                </a:lnTo>
                <a:lnTo>
                  <a:pt x="3460146" y="3334716"/>
                </a:lnTo>
                <a:lnTo>
                  <a:pt x="0" y="33347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6161061" y="1440033"/>
            <a:ext cx="10396866" cy="6811260"/>
          </a:xfrm>
          <a:prstGeom prst="rect">
            <a:avLst/>
          </a:prstGeom>
        </p:spPr>
        <p:txBody>
          <a:bodyPr anchor="t" rtlCol="false" tIns="0" lIns="0" bIns="0" rIns="0">
            <a:spAutoFit/>
          </a:bodyPr>
          <a:lstStyle/>
          <a:p>
            <a:pPr algn="just" marL="478255" indent="-239128" lvl="1">
              <a:lnSpc>
                <a:spcPts val="3101"/>
              </a:lnSpc>
              <a:buFont typeface="Arial"/>
              <a:buChar char="•"/>
            </a:pPr>
            <a:r>
              <a:rPr lang="en-US" sz="2215">
                <a:solidFill>
                  <a:srgbClr val="000000"/>
                </a:solidFill>
                <a:latin typeface="Agrandir Grand Medium Bold"/>
              </a:rPr>
              <a:t>V</a:t>
            </a:r>
            <a:r>
              <a:rPr lang="en-US" sz="2215">
                <a:solidFill>
                  <a:srgbClr val="000000"/>
                </a:solidFill>
                <a:latin typeface="Agrandir Grand Medium Bold"/>
              </a:rPr>
              <a:t>inul de Porto este unul dintre cele mai celebre vinuri din lume și al treilea cel mai vechi vin cu origine controlată atestată în 1756, după Chianti ( 1716) și Tokay (1730). Acest vin de Porto e un vin roșu, fortificat, cu un conținut ridicat de alcool și arome mai intense și mai persistente decât cele ale unui vin clasic. </a:t>
            </a:r>
          </a:p>
          <a:p>
            <a:pPr algn="just">
              <a:lnSpc>
                <a:spcPts val="7115"/>
              </a:lnSpc>
            </a:pPr>
          </a:p>
          <a:p>
            <a:pPr algn="just" marL="478255" indent="-239128" lvl="1">
              <a:lnSpc>
                <a:spcPts val="3101"/>
              </a:lnSpc>
              <a:buFont typeface="Arial"/>
              <a:buChar char="•"/>
            </a:pPr>
            <a:r>
              <a:rPr lang="en-US" sz="2215">
                <a:solidFill>
                  <a:srgbClr val="000000"/>
                </a:solidFill>
                <a:latin typeface="Agrandir Grand Medium Bold"/>
              </a:rPr>
              <a:t>Povestea celebritații lui începe în jurul anilor 1700 când relațiile foarte tensionate dintre englezi și francezi au dus la boicotarea importurilor de vin franțuzesc în Anglia. Englezii aveau nevoie de alt producător și furnizor de vinuri. În căutările lor, englezii au dat de un vin portughez, din zona Douro, un vin pe gustul lor care putea înlocui cu brio rafinamentul vinurilor franțuzești.</a:t>
            </a:r>
          </a:p>
        </p:txBody>
      </p:sp>
      <p:sp>
        <p:nvSpPr>
          <p:cNvPr name="TextBox 10" id="10"/>
          <p:cNvSpPr txBox="true"/>
          <p:nvPr/>
        </p:nvSpPr>
        <p:spPr>
          <a:xfrm rot="0">
            <a:off x="7023187" y="738187"/>
            <a:ext cx="5251966" cy="629921"/>
          </a:xfrm>
          <a:prstGeom prst="rect">
            <a:avLst/>
          </a:prstGeom>
        </p:spPr>
        <p:txBody>
          <a:bodyPr anchor="t" rtlCol="false" tIns="0" lIns="0" bIns="0" rIns="0">
            <a:spAutoFit/>
          </a:bodyPr>
          <a:lstStyle/>
          <a:p>
            <a:pPr algn="ctr">
              <a:lnSpc>
                <a:spcPts val="5179"/>
              </a:lnSpc>
              <a:spcBef>
                <a:spcPct val="0"/>
              </a:spcBef>
            </a:pPr>
            <a:r>
              <a:rPr lang="en-US" sz="3699">
                <a:solidFill>
                  <a:srgbClr val="2F7400"/>
                </a:solidFill>
                <a:latin typeface="Canva Sans Bold"/>
              </a:rPr>
              <a:t>Istoria vinului de Porto</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78148" y="8306245"/>
            <a:ext cx="3086100" cy="3086100"/>
            <a:chOff x="0" y="0"/>
            <a:chExt cx="812800" cy="812800"/>
          </a:xfrm>
        </p:grpSpPr>
        <p:sp>
          <p:nvSpPr>
            <p:cNvPr name="Freeform 3" id="3"/>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C71F"/>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40063" y="868188"/>
            <a:ext cx="16429176" cy="8841776"/>
            <a:chOff x="0" y="0"/>
            <a:chExt cx="4327026" cy="2328698"/>
          </a:xfrm>
        </p:grpSpPr>
        <p:sp>
          <p:nvSpPr>
            <p:cNvPr name="Freeform 6" id="6"/>
            <p:cNvSpPr/>
            <p:nvPr/>
          </p:nvSpPr>
          <p:spPr>
            <a:xfrm flipH="false" flipV="false" rot="0">
              <a:off x="0" y="0"/>
              <a:ext cx="4327026" cy="2328698"/>
            </a:xfrm>
            <a:custGeom>
              <a:avLst/>
              <a:gdLst/>
              <a:ahLst/>
              <a:cxnLst/>
              <a:rect r="r" b="b" t="t" l="l"/>
              <a:pathLst>
                <a:path h="2328698" w="4327026">
                  <a:moveTo>
                    <a:pt x="47123" y="0"/>
                  </a:moveTo>
                  <a:lnTo>
                    <a:pt x="4279903" y="0"/>
                  </a:lnTo>
                  <a:cubicBezTo>
                    <a:pt x="4305928" y="0"/>
                    <a:pt x="4327026" y="21098"/>
                    <a:pt x="4327026" y="47123"/>
                  </a:cubicBezTo>
                  <a:lnTo>
                    <a:pt x="4327026" y="2281575"/>
                  </a:lnTo>
                  <a:cubicBezTo>
                    <a:pt x="4327026" y="2294073"/>
                    <a:pt x="4322061" y="2306059"/>
                    <a:pt x="4313224" y="2314896"/>
                  </a:cubicBezTo>
                  <a:cubicBezTo>
                    <a:pt x="4304386" y="2323733"/>
                    <a:pt x="4292401" y="2328698"/>
                    <a:pt x="4279903" y="2328698"/>
                  </a:cubicBezTo>
                  <a:lnTo>
                    <a:pt x="47123" y="2328698"/>
                  </a:lnTo>
                  <a:cubicBezTo>
                    <a:pt x="21098" y="2328698"/>
                    <a:pt x="0" y="2307600"/>
                    <a:pt x="0" y="2281575"/>
                  </a:cubicBezTo>
                  <a:lnTo>
                    <a:pt x="0" y="47123"/>
                  </a:lnTo>
                  <a:cubicBezTo>
                    <a:pt x="0" y="21098"/>
                    <a:pt x="21098" y="0"/>
                    <a:pt x="47123" y="0"/>
                  </a:cubicBezTo>
                  <a:close/>
                </a:path>
              </a:pathLst>
            </a:custGeom>
            <a:solidFill>
              <a:srgbClr val="63C71F"/>
            </a:solidFill>
          </p:spPr>
        </p:sp>
        <p:sp>
          <p:nvSpPr>
            <p:cNvPr name="TextBox 7" id="7"/>
            <p:cNvSpPr txBox="true"/>
            <p:nvPr/>
          </p:nvSpPr>
          <p:spPr>
            <a:xfrm>
              <a:off x="0" y="-38100"/>
              <a:ext cx="812800" cy="850900"/>
            </a:xfrm>
            <a:prstGeom prst="rect">
              <a:avLst/>
            </a:prstGeom>
          </p:spPr>
          <p:txBody>
            <a:bodyPr anchor="ctr" rtlCol="false" tIns="139700" lIns="139700" bIns="139700" rIns="139700"/>
            <a:lstStyle/>
            <a:p>
              <a:pPr algn="ctr">
                <a:lnSpc>
                  <a:spcPts val="2659"/>
                </a:lnSpc>
              </a:pPr>
            </a:p>
          </p:txBody>
        </p:sp>
      </p:grpSp>
      <p:sp>
        <p:nvSpPr>
          <p:cNvPr name="Freeform 8" id="8"/>
          <p:cNvSpPr/>
          <p:nvPr/>
        </p:nvSpPr>
        <p:spPr>
          <a:xfrm flipH="false" flipV="false" rot="0">
            <a:off x="15667262" y="868188"/>
            <a:ext cx="1021773" cy="984733"/>
          </a:xfrm>
          <a:custGeom>
            <a:avLst/>
            <a:gdLst/>
            <a:ahLst/>
            <a:cxnLst/>
            <a:rect r="r" b="b" t="t" l="l"/>
            <a:pathLst>
              <a:path h="984733" w="1021773">
                <a:moveTo>
                  <a:pt x="0" y="0"/>
                </a:moveTo>
                <a:lnTo>
                  <a:pt x="1021772" y="0"/>
                </a:lnTo>
                <a:lnTo>
                  <a:pt x="1021772" y="984733"/>
                </a:lnTo>
                <a:lnTo>
                  <a:pt x="0" y="9847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6557927" y="-1667358"/>
            <a:ext cx="3460147" cy="3334716"/>
          </a:xfrm>
          <a:custGeom>
            <a:avLst/>
            <a:gdLst/>
            <a:ahLst/>
            <a:cxnLst/>
            <a:rect r="r" b="b" t="t" l="l"/>
            <a:pathLst>
              <a:path h="3334716" w="3460147">
                <a:moveTo>
                  <a:pt x="0" y="0"/>
                </a:moveTo>
                <a:lnTo>
                  <a:pt x="3460146" y="0"/>
                </a:lnTo>
                <a:lnTo>
                  <a:pt x="3460146" y="3334716"/>
                </a:lnTo>
                <a:lnTo>
                  <a:pt x="0" y="33347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730073" y="8619642"/>
            <a:ext cx="3460147" cy="3334716"/>
          </a:xfrm>
          <a:custGeom>
            <a:avLst/>
            <a:gdLst/>
            <a:ahLst/>
            <a:cxnLst/>
            <a:rect r="r" b="b" t="t" l="l"/>
            <a:pathLst>
              <a:path h="3334716" w="3460147">
                <a:moveTo>
                  <a:pt x="0" y="0"/>
                </a:moveTo>
                <a:lnTo>
                  <a:pt x="3460146" y="0"/>
                </a:lnTo>
                <a:lnTo>
                  <a:pt x="3460146" y="3334716"/>
                </a:lnTo>
                <a:lnTo>
                  <a:pt x="0" y="33347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730073" y="1495908"/>
            <a:ext cx="14671245" cy="7562077"/>
          </a:xfrm>
          <a:prstGeom prst="rect">
            <a:avLst/>
          </a:prstGeom>
        </p:spPr>
        <p:txBody>
          <a:bodyPr anchor="t" rtlCol="false" tIns="0" lIns="0" bIns="0" rIns="0">
            <a:spAutoFit/>
          </a:bodyPr>
          <a:lstStyle/>
          <a:p>
            <a:pPr algn="ctr">
              <a:lnSpc>
                <a:spcPts val="5265"/>
              </a:lnSpc>
              <a:spcBef>
                <a:spcPct val="0"/>
              </a:spcBef>
            </a:pPr>
            <a:r>
              <a:rPr lang="en-US" sz="3760" u="sng">
                <a:solidFill>
                  <a:srgbClr val="000000"/>
                </a:solidFill>
                <a:latin typeface="Agrandir Grand Medium"/>
              </a:rPr>
              <a:t>Povestea vinului de Porto</a:t>
            </a:r>
          </a:p>
          <a:p>
            <a:pPr algn="just">
              <a:lnSpc>
                <a:spcPts val="3220"/>
              </a:lnSpc>
              <a:spcBef>
                <a:spcPct val="0"/>
              </a:spcBef>
            </a:pPr>
            <a:r>
              <a:rPr lang="en-US" sz="2300">
                <a:solidFill>
                  <a:srgbClr val="000000"/>
                </a:solidFill>
                <a:latin typeface="Agrandir Grand Medium"/>
              </a:rPr>
              <a:t>Portugalia este una dintre cele mai vechi zone viticole din Europa. Vinul de Porto provine din podgorii aflate în jurul râului Douro. Situate în nordul Portugaliei, acestea se află într-o zonă deluroasă foarte versatilă, cu un microclimat specific ce favorizează creșterea unor soiuri anume de struguri folosite doar la producerea vinului de Porto. Porto este orașul port care se afla la gura de vărsare a râului Douro în Atlantic. Centru zonei de producție se află în jurul localitaților Pinhao, Sao Joao da Pesqueira. Zona viticolă este subclasificată în 3 teritori cu 3 producții diferite: </a:t>
            </a:r>
          </a:p>
          <a:p>
            <a:pPr algn="just">
              <a:lnSpc>
                <a:spcPts val="3220"/>
              </a:lnSpc>
              <a:spcBef>
                <a:spcPct val="0"/>
              </a:spcBef>
            </a:pPr>
          </a:p>
          <a:p>
            <a:pPr algn="just" marL="496571" indent="-248285" lvl="1">
              <a:lnSpc>
                <a:spcPts val="3220"/>
              </a:lnSpc>
              <a:buFont typeface="Arial"/>
              <a:buChar char="•"/>
            </a:pPr>
            <a:r>
              <a:rPr lang="en-US" sz="2300">
                <a:solidFill>
                  <a:srgbClr val="000000"/>
                </a:solidFill>
                <a:latin typeface="Agrandir Grand Medium"/>
              </a:rPr>
              <a:t>Baixo Corgo – este zona cea mai ploioasă și cea mai răcoroasă dintre cele 3 regiuni. Vinurile care provin de aici sunt ușoare și tinere.</a:t>
            </a:r>
          </a:p>
          <a:p>
            <a:pPr algn="just" marL="496571" indent="-248285" lvl="1">
              <a:lnSpc>
                <a:spcPts val="3220"/>
              </a:lnSpc>
              <a:buFont typeface="Arial"/>
              <a:buChar char="•"/>
            </a:pPr>
            <a:r>
              <a:rPr lang="en-US" sz="2300">
                <a:solidFill>
                  <a:srgbClr val="000000"/>
                </a:solidFill>
                <a:latin typeface="Agrandir Grand Medium"/>
              </a:rPr>
              <a:t>Cima Corgo – este un teritoriu mai arid.. Sunt vinuri concentrate, aromate și pretabile la învechire </a:t>
            </a:r>
          </a:p>
          <a:p>
            <a:pPr algn="just" marL="496571" indent="-248285" lvl="1">
              <a:lnSpc>
                <a:spcPts val="3220"/>
              </a:lnSpc>
              <a:buFont typeface="Arial"/>
              <a:buChar char="•"/>
            </a:pPr>
            <a:r>
              <a:rPr lang="en-US" sz="2300">
                <a:solidFill>
                  <a:srgbClr val="000000"/>
                </a:solidFill>
                <a:latin typeface="Agrandir Grand Medium"/>
              </a:rPr>
              <a:t>Douro Superior – este zona cea mai estică și mai puțin cultivată. </a:t>
            </a:r>
          </a:p>
          <a:p>
            <a:pPr algn="just">
              <a:lnSpc>
                <a:spcPts val="3220"/>
              </a:lnSpc>
            </a:pPr>
            <a:r>
              <a:rPr lang="en-US" sz="2300">
                <a:solidFill>
                  <a:srgbClr val="000000"/>
                </a:solidFill>
                <a:latin typeface="Agrandir Grand Medium"/>
              </a:rPr>
              <a:t> Situată de-a lungul graniței cu Spania, Douro Superior are cea mai aridă climă dar cu podgorii de cea mai înaltă calitate. De aici provin majoritatea vinurilor Vintage Porto</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188091" y="110637"/>
            <a:ext cx="13071209" cy="9595237"/>
            <a:chOff x="0" y="0"/>
            <a:chExt cx="3442623" cy="2527141"/>
          </a:xfrm>
        </p:grpSpPr>
        <p:sp>
          <p:nvSpPr>
            <p:cNvPr name="Freeform 3" id="3"/>
            <p:cNvSpPr/>
            <p:nvPr/>
          </p:nvSpPr>
          <p:spPr>
            <a:xfrm flipH="false" flipV="false" rot="0">
              <a:off x="0" y="0"/>
              <a:ext cx="3442623" cy="2527141"/>
            </a:xfrm>
            <a:custGeom>
              <a:avLst/>
              <a:gdLst/>
              <a:ahLst/>
              <a:cxnLst/>
              <a:rect r="r" b="b" t="t" l="l"/>
              <a:pathLst>
                <a:path h="2527141" w="3442623">
                  <a:moveTo>
                    <a:pt x="59229" y="0"/>
                  </a:moveTo>
                  <a:lnTo>
                    <a:pt x="3383394" y="0"/>
                  </a:lnTo>
                  <a:cubicBezTo>
                    <a:pt x="3416105" y="0"/>
                    <a:pt x="3442623" y="26518"/>
                    <a:pt x="3442623" y="59229"/>
                  </a:cubicBezTo>
                  <a:lnTo>
                    <a:pt x="3442623" y="2467912"/>
                  </a:lnTo>
                  <a:cubicBezTo>
                    <a:pt x="3442623" y="2483620"/>
                    <a:pt x="3436382" y="2498685"/>
                    <a:pt x="3425275" y="2509793"/>
                  </a:cubicBezTo>
                  <a:cubicBezTo>
                    <a:pt x="3414168" y="2520900"/>
                    <a:pt x="3399103" y="2527141"/>
                    <a:pt x="3383394" y="2527141"/>
                  </a:cubicBezTo>
                  <a:lnTo>
                    <a:pt x="59229" y="2527141"/>
                  </a:lnTo>
                  <a:cubicBezTo>
                    <a:pt x="43520" y="2527141"/>
                    <a:pt x="28455" y="2520900"/>
                    <a:pt x="17348" y="2509793"/>
                  </a:cubicBezTo>
                  <a:cubicBezTo>
                    <a:pt x="6240" y="2498685"/>
                    <a:pt x="0" y="2483620"/>
                    <a:pt x="0" y="2467912"/>
                  </a:cubicBezTo>
                  <a:lnTo>
                    <a:pt x="0" y="59229"/>
                  </a:lnTo>
                  <a:cubicBezTo>
                    <a:pt x="0" y="43520"/>
                    <a:pt x="6240" y="28455"/>
                    <a:pt x="17348" y="17348"/>
                  </a:cubicBezTo>
                  <a:cubicBezTo>
                    <a:pt x="28455" y="6240"/>
                    <a:pt x="43520" y="0"/>
                    <a:pt x="59229" y="0"/>
                  </a:cubicBezTo>
                  <a:close/>
                </a:path>
              </a:pathLst>
            </a:custGeom>
            <a:solidFill>
              <a:srgbClr val="63C71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178148" y="8306245"/>
            <a:ext cx="3086100" cy="3086100"/>
            <a:chOff x="0" y="0"/>
            <a:chExt cx="812800" cy="812800"/>
          </a:xfrm>
        </p:grpSpPr>
        <p:sp>
          <p:nvSpPr>
            <p:cNvPr name="Freeform 6" id="6"/>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C71F"/>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a:grpSpLocks noChangeAspect="true"/>
          </p:cNvGrpSpPr>
          <p:nvPr/>
        </p:nvGrpSpPr>
        <p:grpSpPr>
          <a:xfrm rot="0">
            <a:off x="596204" y="1453333"/>
            <a:ext cx="5585815" cy="5772778"/>
            <a:chOff x="0" y="0"/>
            <a:chExt cx="6362700" cy="6575666"/>
          </a:xfrm>
        </p:grpSpPr>
        <p:sp>
          <p:nvSpPr>
            <p:cNvPr name="Freeform 9" id="9"/>
            <p:cNvSpPr/>
            <p:nvPr/>
          </p:nvSpPr>
          <p:spPr>
            <a:xfrm flipH="false" flipV="false" rot="0">
              <a:off x="6350" y="6350"/>
              <a:ext cx="6350012" cy="6562979"/>
            </a:xfrm>
            <a:custGeom>
              <a:avLst/>
              <a:gdLst/>
              <a:ahLst/>
              <a:cxnLst/>
              <a:rect r="r" b="b" t="t" l="l"/>
              <a:pathLst>
                <a:path h="6562979" w="6350012">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0" t="0" r="-37805" b="0"/>
              </a:stretch>
            </a:blipFill>
          </p:spPr>
        </p:sp>
      </p:grpSp>
      <p:sp>
        <p:nvSpPr>
          <p:cNvPr name="Freeform 10" id="10"/>
          <p:cNvSpPr/>
          <p:nvPr/>
        </p:nvSpPr>
        <p:spPr>
          <a:xfrm flipH="false" flipV="false" rot="0">
            <a:off x="16557927" y="-1667358"/>
            <a:ext cx="3460147" cy="3334716"/>
          </a:xfrm>
          <a:custGeom>
            <a:avLst/>
            <a:gdLst/>
            <a:ahLst/>
            <a:cxnLst/>
            <a:rect r="r" b="b" t="t" l="l"/>
            <a:pathLst>
              <a:path h="3334716" w="3460147">
                <a:moveTo>
                  <a:pt x="0" y="0"/>
                </a:moveTo>
                <a:lnTo>
                  <a:pt x="3460146" y="0"/>
                </a:lnTo>
                <a:lnTo>
                  <a:pt x="3460146" y="3334716"/>
                </a:lnTo>
                <a:lnTo>
                  <a:pt x="0" y="33347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1730073" y="8619642"/>
            <a:ext cx="3460147" cy="3334716"/>
          </a:xfrm>
          <a:custGeom>
            <a:avLst/>
            <a:gdLst/>
            <a:ahLst/>
            <a:cxnLst/>
            <a:rect r="r" b="b" t="t" l="l"/>
            <a:pathLst>
              <a:path h="3334716" w="3460147">
                <a:moveTo>
                  <a:pt x="0" y="0"/>
                </a:moveTo>
                <a:lnTo>
                  <a:pt x="3460146" y="0"/>
                </a:lnTo>
                <a:lnTo>
                  <a:pt x="3460146" y="3334716"/>
                </a:lnTo>
                <a:lnTo>
                  <a:pt x="0" y="33347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6326556" y="918370"/>
            <a:ext cx="10657296" cy="7831498"/>
          </a:xfrm>
          <a:prstGeom prst="rect">
            <a:avLst/>
          </a:prstGeom>
        </p:spPr>
        <p:txBody>
          <a:bodyPr anchor="t" rtlCol="false" tIns="0" lIns="0" bIns="0" rIns="0">
            <a:spAutoFit/>
          </a:bodyPr>
          <a:lstStyle/>
          <a:p>
            <a:pPr algn="just">
              <a:lnSpc>
                <a:spcPts val="5493"/>
              </a:lnSpc>
            </a:pPr>
            <a:r>
              <a:rPr lang="en-US" sz="3289" u="sng">
                <a:solidFill>
                  <a:srgbClr val="FFFFFF"/>
                </a:solidFill>
                <a:latin typeface="Agrandir Grand Medium"/>
              </a:rPr>
              <a:t>Cum se produce vinul de Porto? </a:t>
            </a:r>
          </a:p>
          <a:p>
            <a:pPr algn="just">
              <a:lnSpc>
                <a:spcPts val="3990"/>
              </a:lnSpc>
            </a:pPr>
            <a:r>
              <a:rPr lang="en-US" sz="2389">
                <a:solidFill>
                  <a:srgbClr val="FFFFFF"/>
                </a:solidFill>
                <a:latin typeface="Agrandir Grand Medium"/>
              </a:rPr>
              <a:t>Vinul de Porto este un vin fortificat,  al cărui proces de fermentație este stopat cu ajutorul unui aguardente – un distilat din struguri, similar cu brandy. În acele vremuri, drumul spre Anglia era lung atât pe mare, cât și pe uscat. Fiind un vin dulce, de cele mai multe ori, datorită condițiilor precare de transport, acesta își continua fermentația până la oțetire. Rezultatul – multe transporturi ajungeau compromise la destinație. Nu e consemnat cine a găsit soluția adăugării acestui aguardente dar astfel producătorii au reușit să păstreze aroma și dulceata vinului și chiar să crească procentul de alcool până la 19-20%. Astfel începe istoria vinului de Porto, așa cum îl cunoaștem azi.</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78148" y="8306245"/>
            <a:ext cx="3086100" cy="3086100"/>
            <a:chOff x="0" y="0"/>
            <a:chExt cx="812800" cy="812800"/>
          </a:xfrm>
        </p:grpSpPr>
        <p:sp>
          <p:nvSpPr>
            <p:cNvPr name="Freeform 3" id="3"/>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C71F"/>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6557927" y="-1667358"/>
            <a:ext cx="3460147" cy="3334716"/>
          </a:xfrm>
          <a:custGeom>
            <a:avLst/>
            <a:gdLst/>
            <a:ahLst/>
            <a:cxnLst/>
            <a:rect r="r" b="b" t="t" l="l"/>
            <a:pathLst>
              <a:path h="3334716" w="3460147">
                <a:moveTo>
                  <a:pt x="0" y="0"/>
                </a:moveTo>
                <a:lnTo>
                  <a:pt x="3460146" y="0"/>
                </a:lnTo>
                <a:lnTo>
                  <a:pt x="3460146" y="3334716"/>
                </a:lnTo>
                <a:lnTo>
                  <a:pt x="0" y="33347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730073" y="8619642"/>
            <a:ext cx="3460147" cy="3334716"/>
          </a:xfrm>
          <a:custGeom>
            <a:avLst/>
            <a:gdLst/>
            <a:ahLst/>
            <a:cxnLst/>
            <a:rect r="r" b="b" t="t" l="l"/>
            <a:pathLst>
              <a:path h="3334716" w="3460147">
                <a:moveTo>
                  <a:pt x="0" y="0"/>
                </a:moveTo>
                <a:lnTo>
                  <a:pt x="3460146" y="0"/>
                </a:lnTo>
                <a:lnTo>
                  <a:pt x="3460146" y="3334716"/>
                </a:lnTo>
                <a:lnTo>
                  <a:pt x="0" y="33347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8073640" y="1028700"/>
            <a:ext cx="8088320" cy="2160833"/>
            <a:chOff x="0" y="0"/>
            <a:chExt cx="2637724" cy="704681"/>
          </a:xfrm>
        </p:grpSpPr>
        <p:sp>
          <p:nvSpPr>
            <p:cNvPr name="Freeform 8" id="8"/>
            <p:cNvSpPr/>
            <p:nvPr/>
          </p:nvSpPr>
          <p:spPr>
            <a:xfrm flipH="false" flipV="false" rot="0">
              <a:off x="0" y="0"/>
              <a:ext cx="2637724" cy="704681"/>
            </a:xfrm>
            <a:custGeom>
              <a:avLst/>
              <a:gdLst/>
              <a:ahLst/>
              <a:cxnLst/>
              <a:rect r="r" b="b" t="t" l="l"/>
              <a:pathLst>
                <a:path h="704681" w="2637724">
                  <a:moveTo>
                    <a:pt x="32544" y="0"/>
                  </a:moveTo>
                  <a:lnTo>
                    <a:pt x="2605180" y="0"/>
                  </a:lnTo>
                  <a:cubicBezTo>
                    <a:pt x="2623154" y="0"/>
                    <a:pt x="2637724" y="14570"/>
                    <a:pt x="2637724" y="32544"/>
                  </a:cubicBezTo>
                  <a:lnTo>
                    <a:pt x="2637724" y="672137"/>
                  </a:lnTo>
                  <a:cubicBezTo>
                    <a:pt x="2637724" y="690110"/>
                    <a:pt x="2623154" y="704681"/>
                    <a:pt x="2605180" y="704681"/>
                  </a:cubicBezTo>
                  <a:lnTo>
                    <a:pt x="32544" y="704681"/>
                  </a:lnTo>
                  <a:cubicBezTo>
                    <a:pt x="14570" y="704681"/>
                    <a:pt x="0" y="690110"/>
                    <a:pt x="0" y="672137"/>
                  </a:cubicBezTo>
                  <a:lnTo>
                    <a:pt x="0" y="32544"/>
                  </a:lnTo>
                  <a:cubicBezTo>
                    <a:pt x="0" y="14570"/>
                    <a:pt x="14570" y="0"/>
                    <a:pt x="32544" y="0"/>
                  </a:cubicBezTo>
                  <a:close/>
                </a:path>
              </a:pathLst>
            </a:custGeom>
            <a:solidFill>
              <a:srgbClr val="63C71F"/>
            </a:solidFill>
          </p:spPr>
        </p:sp>
        <p:sp>
          <p:nvSpPr>
            <p:cNvPr name="TextBox 9" id="9"/>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8085344" y="5745361"/>
            <a:ext cx="8003748" cy="1992657"/>
            <a:chOff x="0" y="0"/>
            <a:chExt cx="2610144" cy="649836"/>
          </a:xfrm>
        </p:grpSpPr>
        <p:sp>
          <p:nvSpPr>
            <p:cNvPr name="Freeform 11" id="11"/>
            <p:cNvSpPr/>
            <p:nvPr/>
          </p:nvSpPr>
          <p:spPr>
            <a:xfrm flipH="false" flipV="false" rot="0">
              <a:off x="0" y="0"/>
              <a:ext cx="2610144" cy="649836"/>
            </a:xfrm>
            <a:custGeom>
              <a:avLst/>
              <a:gdLst/>
              <a:ahLst/>
              <a:cxnLst/>
              <a:rect r="r" b="b" t="t" l="l"/>
              <a:pathLst>
                <a:path h="649836" w="2610144">
                  <a:moveTo>
                    <a:pt x="32888" y="0"/>
                  </a:moveTo>
                  <a:lnTo>
                    <a:pt x="2577256" y="0"/>
                  </a:lnTo>
                  <a:cubicBezTo>
                    <a:pt x="2595419" y="0"/>
                    <a:pt x="2610144" y="14724"/>
                    <a:pt x="2610144" y="32888"/>
                  </a:cubicBezTo>
                  <a:lnTo>
                    <a:pt x="2610144" y="616948"/>
                  </a:lnTo>
                  <a:cubicBezTo>
                    <a:pt x="2610144" y="635111"/>
                    <a:pt x="2595419" y="649836"/>
                    <a:pt x="2577256" y="649836"/>
                  </a:cubicBezTo>
                  <a:lnTo>
                    <a:pt x="32888" y="649836"/>
                  </a:lnTo>
                  <a:cubicBezTo>
                    <a:pt x="14724" y="649836"/>
                    <a:pt x="0" y="635111"/>
                    <a:pt x="0" y="616948"/>
                  </a:cubicBezTo>
                  <a:lnTo>
                    <a:pt x="0" y="32888"/>
                  </a:lnTo>
                  <a:cubicBezTo>
                    <a:pt x="0" y="14724"/>
                    <a:pt x="14724" y="0"/>
                    <a:pt x="32888" y="0"/>
                  </a:cubicBezTo>
                  <a:close/>
                </a:path>
              </a:pathLst>
            </a:custGeom>
            <a:solidFill>
              <a:srgbClr val="2F7400"/>
            </a:solidFill>
          </p:spPr>
        </p:sp>
        <p:sp>
          <p:nvSpPr>
            <p:cNvPr name="TextBox 12" id="12"/>
            <p:cNvSpPr txBox="true"/>
            <p:nvPr/>
          </p:nvSpPr>
          <p:spPr>
            <a:xfrm>
              <a:off x="0" y="-47625"/>
              <a:ext cx="812800" cy="860425"/>
            </a:xfrm>
            <a:prstGeom prst="rect">
              <a:avLst/>
            </a:prstGeom>
          </p:spPr>
          <p:txBody>
            <a:bodyPr anchor="ctr" rtlCol="false" tIns="50800" lIns="50800" bIns="50800" rIns="50800"/>
            <a:lstStyle/>
            <a:p>
              <a:pPr algn="just">
                <a:lnSpc>
                  <a:spcPts val="3499"/>
                </a:lnSpc>
              </a:pPr>
            </a:p>
          </p:txBody>
        </p:sp>
      </p:grpSp>
      <p:grpSp>
        <p:nvGrpSpPr>
          <p:cNvPr name="Group 13" id="13"/>
          <p:cNvGrpSpPr/>
          <p:nvPr/>
        </p:nvGrpSpPr>
        <p:grpSpPr>
          <a:xfrm rot="0">
            <a:off x="8073640" y="8044381"/>
            <a:ext cx="8015452" cy="2090938"/>
            <a:chOff x="0" y="0"/>
            <a:chExt cx="2613961" cy="681887"/>
          </a:xfrm>
        </p:grpSpPr>
        <p:sp>
          <p:nvSpPr>
            <p:cNvPr name="Freeform 14" id="14"/>
            <p:cNvSpPr/>
            <p:nvPr/>
          </p:nvSpPr>
          <p:spPr>
            <a:xfrm flipH="false" flipV="false" rot="0">
              <a:off x="0" y="0"/>
              <a:ext cx="2613961" cy="681887"/>
            </a:xfrm>
            <a:custGeom>
              <a:avLst/>
              <a:gdLst/>
              <a:ahLst/>
              <a:cxnLst/>
              <a:rect r="r" b="b" t="t" l="l"/>
              <a:pathLst>
                <a:path h="681887" w="2613961">
                  <a:moveTo>
                    <a:pt x="32840" y="0"/>
                  </a:moveTo>
                  <a:lnTo>
                    <a:pt x="2581121" y="0"/>
                  </a:lnTo>
                  <a:cubicBezTo>
                    <a:pt x="2599258" y="0"/>
                    <a:pt x="2613961" y="14703"/>
                    <a:pt x="2613961" y="32840"/>
                  </a:cubicBezTo>
                  <a:lnTo>
                    <a:pt x="2613961" y="649047"/>
                  </a:lnTo>
                  <a:cubicBezTo>
                    <a:pt x="2613961" y="657756"/>
                    <a:pt x="2610501" y="666109"/>
                    <a:pt x="2604342" y="672268"/>
                  </a:cubicBezTo>
                  <a:cubicBezTo>
                    <a:pt x="2598183" y="678427"/>
                    <a:pt x="2589830" y="681887"/>
                    <a:pt x="2581121" y="681887"/>
                  </a:cubicBezTo>
                  <a:lnTo>
                    <a:pt x="32840" y="681887"/>
                  </a:lnTo>
                  <a:cubicBezTo>
                    <a:pt x="24130" y="681887"/>
                    <a:pt x="15777" y="678427"/>
                    <a:pt x="9619" y="672268"/>
                  </a:cubicBezTo>
                  <a:cubicBezTo>
                    <a:pt x="3460" y="666109"/>
                    <a:pt x="0" y="657756"/>
                    <a:pt x="0" y="649047"/>
                  </a:cubicBezTo>
                  <a:lnTo>
                    <a:pt x="0" y="32840"/>
                  </a:lnTo>
                  <a:cubicBezTo>
                    <a:pt x="0" y="24130"/>
                    <a:pt x="3460" y="15777"/>
                    <a:pt x="9619" y="9619"/>
                  </a:cubicBezTo>
                  <a:cubicBezTo>
                    <a:pt x="15777" y="3460"/>
                    <a:pt x="24130" y="0"/>
                    <a:pt x="32840" y="0"/>
                  </a:cubicBezTo>
                  <a:close/>
                </a:path>
              </a:pathLst>
            </a:custGeom>
            <a:solidFill>
              <a:srgbClr val="122E00"/>
            </a:solidFill>
          </p:spPr>
        </p:sp>
        <p:sp>
          <p:nvSpPr>
            <p:cNvPr name="TextBox 15" id="15"/>
            <p:cNvSpPr txBox="true"/>
            <p:nvPr/>
          </p:nvSpPr>
          <p:spPr>
            <a:xfrm>
              <a:off x="0" y="-38100"/>
              <a:ext cx="812800" cy="850900"/>
            </a:xfrm>
            <a:prstGeom prst="rect">
              <a:avLst/>
            </a:prstGeom>
          </p:spPr>
          <p:txBody>
            <a:bodyPr anchor="ctr" rtlCol="false" tIns="50800" lIns="50800" bIns="50800" rIns="50800"/>
            <a:lstStyle/>
            <a:p>
              <a:pPr algn="ctr">
                <a:lnSpc>
                  <a:spcPts val="2939"/>
                </a:lnSpc>
              </a:pPr>
            </a:p>
          </p:txBody>
        </p:sp>
      </p:grpSp>
      <p:grpSp>
        <p:nvGrpSpPr>
          <p:cNvPr name="Group 16" id="16"/>
          <p:cNvGrpSpPr>
            <a:grpSpLocks noChangeAspect="true"/>
          </p:cNvGrpSpPr>
          <p:nvPr/>
        </p:nvGrpSpPr>
        <p:grpSpPr>
          <a:xfrm rot="0">
            <a:off x="1631283" y="1028700"/>
            <a:ext cx="5880397" cy="8820595"/>
            <a:chOff x="0" y="0"/>
            <a:chExt cx="6350000" cy="9525000"/>
          </a:xfrm>
        </p:grpSpPr>
        <p:sp>
          <p:nvSpPr>
            <p:cNvPr name="Freeform 17" id="1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6249" t="0" r="-6249" b="0"/>
              </a:stretch>
            </a:blipFill>
          </p:spPr>
        </p:sp>
      </p:grpSp>
      <p:grpSp>
        <p:nvGrpSpPr>
          <p:cNvPr name="Group 18" id="18"/>
          <p:cNvGrpSpPr/>
          <p:nvPr/>
        </p:nvGrpSpPr>
        <p:grpSpPr>
          <a:xfrm rot="0">
            <a:off x="8005813" y="3403617"/>
            <a:ext cx="8156148" cy="2035381"/>
            <a:chOff x="0" y="0"/>
            <a:chExt cx="2659844" cy="663769"/>
          </a:xfrm>
        </p:grpSpPr>
        <p:sp>
          <p:nvSpPr>
            <p:cNvPr name="Freeform 19" id="19"/>
            <p:cNvSpPr/>
            <p:nvPr/>
          </p:nvSpPr>
          <p:spPr>
            <a:xfrm flipH="false" flipV="false" rot="0">
              <a:off x="0" y="0"/>
              <a:ext cx="2659844" cy="663769"/>
            </a:xfrm>
            <a:custGeom>
              <a:avLst/>
              <a:gdLst/>
              <a:ahLst/>
              <a:cxnLst/>
              <a:rect r="r" b="b" t="t" l="l"/>
              <a:pathLst>
                <a:path h="663769" w="2659844">
                  <a:moveTo>
                    <a:pt x="32273" y="0"/>
                  </a:moveTo>
                  <a:lnTo>
                    <a:pt x="2627571" y="0"/>
                  </a:lnTo>
                  <a:cubicBezTo>
                    <a:pt x="2636130" y="0"/>
                    <a:pt x="2644339" y="3400"/>
                    <a:pt x="2650391" y="9453"/>
                  </a:cubicBezTo>
                  <a:cubicBezTo>
                    <a:pt x="2656444" y="15505"/>
                    <a:pt x="2659844" y="23714"/>
                    <a:pt x="2659844" y="32273"/>
                  </a:cubicBezTo>
                  <a:lnTo>
                    <a:pt x="2659844" y="631495"/>
                  </a:lnTo>
                  <a:cubicBezTo>
                    <a:pt x="2659844" y="649319"/>
                    <a:pt x="2645395" y="663769"/>
                    <a:pt x="2627571" y="663769"/>
                  </a:cubicBezTo>
                  <a:lnTo>
                    <a:pt x="32273" y="663769"/>
                  </a:lnTo>
                  <a:cubicBezTo>
                    <a:pt x="23714" y="663769"/>
                    <a:pt x="15505" y="660368"/>
                    <a:pt x="9453" y="654316"/>
                  </a:cubicBezTo>
                  <a:cubicBezTo>
                    <a:pt x="3400" y="648264"/>
                    <a:pt x="0" y="640055"/>
                    <a:pt x="0" y="631495"/>
                  </a:cubicBezTo>
                  <a:lnTo>
                    <a:pt x="0" y="32273"/>
                  </a:lnTo>
                  <a:cubicBezTo>
                    <a:pt x="0" y="23714"/>
                    <a:pt x="3400" y="15505"/>
                    <a:pt x="9453" y="9453"/>
                  </a:cubicBezTo>
                  <a:cubicBezTo>
                    <a:pt x="15505" y="3400"/>
                    <a:pt x="23714" y="0"/>
                    <a:pt x="32273" y="0"/>
                  </a:cubicBezTo>
                  <a:close/>
                </a:path>
              </a:pathLst>
            </a:custGeom>
            <a:solidFill>
              <a:srgbClr val="4BA60D"/>
            </a:solidFill>
          </p:spPr>
        </p:sp>
        <p:sp>
          <p:nvSpPr>
            <p:cNvPr name="TextBox 20" id="20"/>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21" id="21"/>
          <p:cNvSpPr txBox="true"/>
          <p:nvPr/>
        </p:nvSpPr>
        <p:spPr>
          <a:xfrm rot="0">
            <a:off x="8174400" y="1499252"/>
            <a:ext cx="7835160" cy="860425"/>
          </a:xfrm>
          <a:prstGeom prst="rect">
            <a:avLst/>
          </a:prstGeom>
        </p:spPr>
        <p:txBody>
          <a:bodyPr anchor="t" rtlCol="false" tIns="0" lIns="0" bIns="0" rIns="0">
            <a:spAutoFit/>
          </a:bodyPr>
          <a:lstStyle/>
          <a:p>
            <a:pPr algn="ctr">
              <a:lnSpc>
                <a:spcPts val="3499"/>
              </a:lnSpc>
              <a:spcBef>
                <a:spcPct val="0"/>
              </a:spcBef>
            </a:pPr>
            <a:r>
              <a:rPr lang="en-US" sz="2499">
                <a:solidFill>
                  <a:srgbClr val="FFFFFF"/>
                </a:solidFill>
                <a:latin typeface="Canva Sans"/>
              </a:rPr>
              <a:t>V</a:t>
            </a:r>
            <a:r>
              <a:rPr lang="en-US" sz="2499">
                <a:solidFill>
                  <a:srgbClr val="FFFFFF"/>
                </a:solidFill>
                <a:latin typeface="Canva Sans"/>
              </a:rPr>
              <a:t>in de Porto roșu (Ruby Port), cu arome de fructe de pădure și ciocolată</a:t>
            </a:r>
          </a:p>
        </p:txBody>
      </p:sp>
      <p:sp>
        <p:nvSpPr>
          <p:cNvPr name="TextBox 22" id="22"/>
          <p:cNvSpPr txBox="true"/>
          <p:nvPr/>
        </p:nvSpPr>
        <p:spPr>
          <a:xfrm rot="0">
            <a:off x="8166306" y="3621627"/>
            <a:ext cx="7750588" cy="1653540"/>
          </a:xfrm>
          <a:prstGeom prst="rect">
            <a:avLst/>
          </a:prstGeom>
        </p:spPr>
        <p:txBody>
          <a:bodyPr anchor="t" rtlCol="false" tIns="0" lIns="0" bIns="0" rIns="0">
            <a:spAutoFit/>
          </a:bodyPr>
          <a:lstStyle/>
          <a:p>
            <a:pPr algn="ctr">
              <a:lnSpc>
                <a:spcPts val="3359"/>
              </a:lnSpc>
              <a:spcBef>
                <a:spcPct val="0"/>
              </a:spcBef>
            </a:pPr>
            <a:r>
              <a:rPr lang="en-US" sz="2399">
                <a:solidFill>
                  <a:srgbClr val="FFFFFF"/>
                </a:solidFill>
                <a:latin typeface="Canva Sans"/>
              </a:rPr>
              <a:t>Vin Tawny Port </a:t>
            </a:r>
            <a:r>
              <a:rPr lang="en-US" sz="2399">
                <a:solidFill>
                  <a:srgbClr val="FFFFFF"/>
                </a:solidFill>
                <a:latin typeface="Canva Sans"/>
              </a:rPr>
              <a:t>de culoare brună și mai dulce, cu arome de caramel și nuci. Diferența dintre Ruby Port și Tawny Port este dată de butoaiele folosite pentru învechire.</a:t>
            </a:r>
          </a:p>
        </p:txBody>
      </p:sp>
      <p:sp>
        <p:nvSpPr>
          <p:cNvPr name="TextBox 23" id="23"/>
          <p:cNvSpPr txBox="true"/>
          <p:nvPr/>
        </p:nvSpPr>
        <p:spPr>
          <a:xfrm rot="0">
            <a:off x="8174400" y="6093380"/>
            <a:ext cx="7825635" cy="1234440"/>
          </a:xfrm>
          <a:prstGeom prst="rect">
            <a:avLst/>
          </a:prstGeom>
        </p:spPr>
        <p:txBody>
          <a:bodyPr anchor="t" rtlCol="false" tIns="0" lIns="0" bIns="0" rIns="0">
            <a:spAutoFit/>
          </a:bodyPr>
          <a:lstStyle/>
          <a:p>
            <a:pPr algn="ctr">
              <a:lnSpc>
                <a:spcPts val="3359"/>
              </a:lnSpc>
              <a:spcBef>
                <a:spcPct val="0"/>
              </a:spcBef>
            </a:pPr>
            <a:r>
              <a:rPr lang="en-US" sz="2399">
                <a:solidFill>
                  <a:srgbClr val="FFFFFF"/>
                </a:solidFill>
                <a:latin typeface="Canva Sans"/>
              </a:rPr>
              <a:t>Vin Porto Alb </a:t>
            </a:r>
            <a:r>
              <a:rPr lang="en-US" sz="2399">
                <a:solidFill>
                  <a:srgbClr val="FFFFFF"/>
                </a:solidFill>
                <a:latin typeface="Canva Sans"/>
              </a:rPr>
              <a:t>cu puțină aciditate și arome mai strălucitoare, cum ar fi sâmburoase, mere, coajă de citrice și nuci prăjite.</a:t>
            </a:r>
          </a:p>
        </p:txBody>
      </p:sp>
      <p:sp>
        <p:nvSpPr>
          <p:cNvPr name="TextBox 24" id="24"/>
          <p:cNvSpPr txBox="true"/>
          <p:nvPr/>
        </p:nvSpPr>
        <p:spPr>
          <a:xfrm rot="0">
            <a:off x="8166306" y="8699654"/>
            <a:ext cx="7843254" cy="860425"/>
          </a:xfrm>
          <a:prstGeom prst="rect">
            <a:avLst/>
          </a:prstGeom>
        </p:spPr>
        <p:txBody>
          <a:bodyPr anchor="t" rtlCol="false" tIns="0" lIns="0" bIns="0" rIns="0">
            <a:spAutoFit/>
          </a:bodyPr>
          <a:lstStyle/>
          <a:p>
            <a:pPr algn="ctr">
              <a:lnSpc>
                <a:spcPts val="3499"/>
              </a:lnSpc>
              <a:spcBef>
                <a:spcPct val="0"/>
              </a:spcBef>
            </a:pPr>
            <a:r>
              <a:rPr lang="en-US" sz="2499">
                <a:solidFill>
                  <a:srgbClr val="FFFFFF"/>
                </a:solidFill>
                <a:latin typeface="Canva Sans"/>
              </a:rPr>
              <a:t>Vin de Porto Rosé, un nou tip de vin de Porto cu arome de căpșuni, violete și caramel.</a:t>
            </a:r>
          </a:p>
        </p:txBody>
      </p:sp>
      <p:sp>
        <p:nvSpPr>
          <p:cNvPr name="TextBox 25" id="25"/>
          <p:cNvSpPr txBox="true"/>
          <p:nvPr/>
        </p:nvSpPr>
        <p:spPr>
          <a:xfrm rot="0">
            <a:off x="5031805" y="343534"/>
            <a:ext cx="6285190" cy="734696"/>
          </a:xfrm>
          <a:prstGeom prst="rect">
            <a:avLst/>
          </a:prstGeom>
        </p:spPr>
        <p:txBody>
          <a:bodyPr anchor="t" rtlCol="false" tIns="0" lIns="0" bIns="0" rIns="0">
            <a:spAutoFit/>
          </a:bodyPr>
          <a:lstStyle/>
          <a:p>
            <a:pPr algn="ctr">
              <a:lnSpc>
                <a:spcPts val="5179"/>
              </a:lnSpc>
              <a:spcBef>
                <a:spcPct val="0"/>
              </a:spcBef>
            </a:pPr>
            <a:r>
              <a:rPr lang="en-US" sz="3699">
                <a:solidFill>
                  <a:srgbClr val="106B00"/>
                </a:solidFill>
                <a:latin typeface="Agrandir Grand Medium"/>
              </a:rPr>
              <a:t>Tipuri de vin de Porto</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78148" y="8306245"/>
            <a:ext cx="3086100" cy="3086100"/>
            <a:chOff x="0" y="0"/>
            <a:chExt cx="812800" cy="812800"/>
          </a:xfrm>
        </p:grpSpPr>
        <p:sp>
          <p:nvSpPr>
            <p:cNvPr name="Freeform 3" id="3"/>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C71F"/>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421105" y="2630323"/>
            <a:ext cx="11868071" cy="6221166"/>
          </a:xfrm>
          <a:custGeom>
            <a:avLst/>
            <a:gdLst/>
            <a:ahLst/>
            <a:cxnLst/>
            <a:rect r="r" b="b" t="t" l="l"/>
            <a:pathLst>
              <a:path h="6221166" w="11868071">
                <a:moveTo>
                  <a:pt x="0" y="0"/>
                </a:moveTo>
                <a:lnTo>
                  <a:pt x="11868071" y="0"/>
                </a:lnTo>
                <a:lnTo>
                  <a:pt x="11868071" y="6221166"/>
                </a:lnTo>
                <a:lnTo>
                  <a:pt x="0" y="6221166"/>
                </a:lnTo>
                <a:lnTo>
                  <a:pt x="0" y="0"/>
                </a:lnTo>
                <a:close/>
              </a:path>
            </a:pathLst>
          </a:custGeom>
          <a:blipFill>
            <a:blip r:embed="rId2"/>
            <a:stretch>
              <a:fillRect l="0" t="0" r="0" b="0"/>
            </a:stretch>
          </a:blipFill>
        </p:spPr>
      </p:sp>
      <p:sp>
        <p:nvSpPr>
          <p:cNvPr name="TextBox 6" id="6"/>
          <p:cNvSpPr txBox="true"/>
          <p:nvPr/>
        </p:nvSpPr>
        <p:spPr>
          <a:xfrm rot="0">
            <a:off x="3855625" y="1334975"/>
            <a:ext cx="11082561" cy="657225"/>
          </a:xfrm>
          <a:prstGeom prst="rect">
            <a:avLst/>
          </a:prstGeom>
        </p:spPr>
        <p:txBody>
          <a:bodyPr anchor="t" rtlCol="false" tIns="0" lIns="0" bIns="0" rIns="0">
            <a:spAutoFit/>
          </a:bodyPr>
          <a:lstStyle/>
          <a:p>
            <a:pPr algn="ctr">
              <a:lnSpc>
                <a:spcPts val="5249"/>
              </a:lnSpc>
            </a:pPr>
            <a:r>
              <a:rPr lang="en-US" sz="3499">
                <a:solidFill>
                  <a:srgbClr val="63C71F"/>
                </a:solidFill>
                <a:latin typeface="Poppins Bold"/>
              </a:rPr>
              <a:t>Cele mai imortante podgorii din Valea Douro :</a:t>
            </a:r>
          </a:p>
        </p:txBody>
      </p:sp>
      <p:sp>
        <p:nvSpPr>
          <p:cNvPr name="TextBox 7" id="7"/>
          <p:cNvSpPr txBox="true"/>
          <p:nvPr/>
        </p:nvSpPr>
        <p:spPr>
          <a:xfrm rot="0">
            <a:off x="10446966" y="3094351"/>
            <a:ext cx="8001770" cy="4180841"/>
          </a:xfrm>
          <a:prstGeom prst="rect">
            <a:avLst/>
          </a:prstGeom>
        </p:spPr>
        <p:txBody>
          <a:bodyPr anchor="t" rtlCol="false" tIns="0" lIns="0" bIns="0" rIns="0">
            <a:spAutoFit/>
          </a:bodyPr>
          <a:lstStyle/>
          <a:p>
            <a:pPr marL="734051" indent="-367026" lvl="1">
              <a:lnSpc>
                <a:spcPts val="4759"/>
              </a:lnSpc>
              <a:buFont typeface="Arial"/>
              <a:buChar char="•"/>
            </a:pPr>
            <a:r>
              <a:rPr lang="en-US" sz="3399">
                <a:solidFill>
                  <a:srgbClr val="000000"/>
                </a:solidFill>
                <a:latin typeface="Canva Sans"/>
              </a:rPr>
              <a:t>Quinta da Gricha</a:t>
            </a:r>
          </a:p>
          <a:p>
            <a:pPr marL="734051" indent="-367026" lvl="1">
              <a:lnSpc>
                <a:spcPts val="4759"/>
              </a:lnSpc>
              <a:buFont typeface="Arial"/>
              <a:buChar char="•"/>
            </a:pPr>
            <a:r>
              <a:rPr lang="en-US" sz="3399">
                <a:solidFill>
                  <a:srgbClr val="000000"/>
                </a:solidFill>
                <a:latin typeface="Canva Sans"/>
              </a:rPr>
              <a:t>Quinta de la Rosa</a:t>
            </a:r>
          </a:p>
          <a:p>
            <a:pPr marL="734051" indent="-367026" lvl="1">
              <a:lnSpc>
                <a:spcPts val="4759"/>
              </a:lnSpc>
              <a:buFont typeface="Arial"/>
              <a:buChar char="•"/>
            </a:pPr>
            <a:r>
              <a:rPr lang="en-US" sz="3399">
                <a:solidFill>
                  <a:srgbClr val="000000"/>
                </a:solidFill>
                <a:latin typeface="Canva Sans"/>
              </a:rPr>
              <a:t>Quinta do Crasto</a:t>
            </a:r>
          </a:p>
          <a:p>
            <a:pPr marL="734051" indent="-367026" lvl="1">
              <a:lnSpc>
                <a:spcPts val="4759"/>
              </a:lnSpc>
              <a:buFont typeface="Arial"/>
              <a:buChar char="•"/>
            </a:pPr>
            <a:r>
              <a:rPr lang="en-US" sz="3399">
                <a:solidFill>
                  <a:srgbClr val="000000"/>
                </a:solidFill>
                <a:latin typeface="Canva Sans"/>
              </a:rPr>
              <a:t>Quinta da Pacheca </a:t>
            </a:r>
          </a:p>
          <a:p>
            <a:pPr marL="734051" indent="-367026" lvl="1">
              <a:lnSpc>
                <a:spcPts val="4759"/>
              </a:lnSpc>
              <a:buFont typeface="Arial"/>
              <a:buChar char="•"/>
            </a:pPr>
            <a:r>
              <a:rPr lang="en-US" sz="3399">
                <a:solidFill>
                  <a:srgbClr val="000000"/>
                </a:solidFill>
                <a:latin typeface="Canva Sans"/>
              </a:rPr>
              <a:t>Quinta Nova Nossa Senhora do Carmo</a:t>
            </a:r>
          </a:p>
          <a:p>
            <a:pPr marL="734051" indent="-367026" lvl="1">
              <a:lnSpc>
                <a:spcPts val="4759"/>
              </a:lnSpc>
              <a:buFont typeface="Arial"/>
              <a:buChar char="•"/>
            </a:pPr>
            <a:r>
              <a:rPr lang="en-US" sz="3399">
                <a:solidFill>
                  <a:srgbClr val="000000"/>
                </a:solidFill>
                <a:latin typeface="Canva Sans"/>
              </a:rPr>
              <a:t>Quinta do Vallado</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06575" y="-231540"/>
            <a:ext cx="1137425" cy="10750079"/>
            <a:chOff x="0" y="0"/>
            <a:chExt cx="299569" cy="2831297"/>
          </a:xfrm>
        </p:grpSpPr>
        <p:sp>
          <p:nvSpPr>
            <p:cNvPr name="Freeform 3" id="3"/>
            <p:cNvSpPr/>
            <p:nvPr/>
          </p:nvSpPr>
          <p:spPr>
            <a:xfrm flipH="false" flipV="false" rot="0">
              <a:off x="0" y="0"/>
              <a:ext cx="299569" cy="2831297"/>
            </a:xfrm>
            <a:custGeom>
              <a:avLst/>
              <a:gdLst/>
              <a:ahLst/>
              <a:cxnLst/>
              <a:rect r="r" b="b" t="t" l="l"/>
              <a:pathLst>
                <a:path h="2831297" w="299569">
                  <a:moveTo>
                    <a:pt x="0" y="0"/>
                  </a:moveTo>
                  <a:lnTo>
                    <a:pt x="299569" y="0"/>
                  </a:lnTo>
                  <a:lnTo>
                    <a:pt x="299569" y="2831297"/>
                  </a:lnTo>
                  <a:lnTo>
                    <a:pt x="0" y="2831297"/>
                  </a:lnTo>
                  <a:close/>
                </a:path>
              </a:pathLst>
            </a:custGeom>
            <a:solidFill>
              <a:srgbClr val="63C71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178148" y="8306245"/>
            <a:ext cx="3086100" cy="3086100"/>
            <a:chOff x="0" y="0"/>
            <a:chExt cx="812800" cy="812800"/>
          </a:xfrm>
        </p:grpSpPr>
        <p:sp>
          <p:nvSpPr>
            <p:cNvPr name="Freeform 6" id="6"/>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C71F"/>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614493" y="606937"/>
            <a:ext cx="7392081" cy="9242358"/>
          </a:xfrm>
          <a:custGeom>
            <a:avLst/>
            <a:gdLst/>
            <a:ahLst/>
            <a:cxnLst/>
            <a:rect r="r" b="b" t="t" l="l"/>
            <a:pathLst>
              <a:path h="9242358" w="7392081">
                <a:moveTo>
                  <a:pt x="0" y="0"/>
                </a:moveTo>
                <a:lnTo>
                  <a:pt x="7392082" y="0"/>
                </a:lnTo>
                <a:lnTo>
                  <a:pt x="7392082" y="9242358"/>
                </a:lnTo>
                <a:lnTo>
                  <a:pt x="0" y="9242358"/>
                </a:lnTo>
                <a:lnTo>
                  <a:pt x="0" y="0"/>
                </a:lnTo>
                <a:close/>
              </a:path>
            </a:pathLst>
          </a:custGeom>
          <a:blipFill>
            <a:blip r:embed="rId2"/>
            <a:stretch>
              <a:fillRect l="0" t="0" r="0" b="0"/>
            </a:stretch>
          </a:blipFill>
        </p:spPr>
      </p:sp>
      <p:sp>
        <p:nvSpPr>
          <p:cNvPr name="TextBox 9" id="9"/>
          <p:cNvSpPr txBox="true"/>
          <p:nvPr/>
        </p:nvSpPr>
        <p:spPr>
          <a:xfrm rot="0">
            <a:off x="9423663" y="1113540"/>
            <a:ext cx="7867384" cy="8354061"/>
          </a:xfrm>
          <a:prstGeom prst="rect">
            <a:avLst/>
          </a:prstGeom>
        </p:spPr>
        <p:txBody>
          <a:bodyPr anchor="t" rtlCol="false" tIns="0" lIns="0" bIns="0" rIns="0">
            <a:spAutoFit/>
          </a:bodyPr>
          <a:lstStyle/>
          <a:p>
            <a:pPr algn="just">
              <a:lnSpc>
                <a:spcPts val="4059"/>
              </a:lnSpc>
              <a:spcBef>
                <a:spcPct val="0"/>
              </a:spcBef>
            </a:pPr>
            <a:r>
              <a:rPr lang="en-US" sz="2899">
                <a:solidFill>
                  <a:srgbClr val="000000"/>
                </a:solidFill>
                <a:latin typeface="Canva Sans Bold"/>
              </a:rPr>
              <a:t>Cum se consumă  vinul portughez?</a:t>
            </a:r>
          </a:p>
          <a:p>
            <a:pPr algn="just">
              <a:lnSpc>
                <a:spcPts val="3499"/>
              </a:lnSpc>
              <a:spcBef>
                <a:spcPct val="0"/>
              </a:spcBef>
            </a:pPr>
            <a:r>
              <a:rPr lang="en-US" sz="2499">
                <a:solidFill>
                  <a:srgbClr val="000000"/>
                </a:solidFill>
                <a:latin typeface="Canva Sans"/>
              </a:rPr>
              <a:t>Vinul de Porto este cu siguranță un vin sofisticat. Arome intense, atât fructate și florale, cât și lemnoase, consistente, picante, pe un fond dulce și intens alcoolizat pentru un vin. Vinul de Porto se servește intr- un pahar specific, mai mic decât un pahar clasic de vin, care asigură că oxidarea și evaporarea sunt reduse la minimum. Dacă nu găsiți pahare de vin Porto, puteți utiliza și pahare de Sherry sau pahare de vin pentru desert.</a:t>
            </a:r>
          </a:p>
          <a:p>
            <a:pPr algn="just">
              <a:lnSpc>
                <a:spcPts val="3499"/>
              </a:lnSpc>
              <a:spcBef>
                <a:spcPct val="0"/>
              </a:spcBef>
            </a:pPr>
            <a:r>
              <a:rPr lang="en-US" sz="2499">
                <a:solidFill>
                  <a:srgbClr val="000000"/>
                </a:solidFill>
                <a:latin typeface="Canva Sans"/>
              </a:rPr>
              <a:t>La masă, vinurile albe seci sunt servite reci între 10-12 grade Celsius, ca aperitiv. Vinurile roșii mai vechi merg după masă, la temperatura camerei, alături de brânzeturi fermentate, alune sau migdale, însă pot fi servite și alături de o </a:t>
            </a:r>
            <a:r>
              <a:rPr lang="en-US" sz="2499" u="sng">
                <a:solidFill>
                  <a:srgbClr val="000000"/>
                </a:solidFill>
                <a:latin typeface="Canva Sans"/>
                <a:hlinkClick r:id="rId3" tooltip="https://magazine.foodpanda.ro/2020/03/27/tarta-cu-gem-de-prune-si-nuci-una-dintre-cele-mai-delicioase-tarte-cu-gem/"/>
              </a:rPr>
              <a:t>tartă cu gem</a:t>
            </a:r>
            <a:r>
              <a:rPr lang="en-US" sz="2499">
                <a:solidFill>
                  <a:srgbClr val="000000"/>
                </a:solidFill>
                <a:latin typeface="Canva Sans"/>
              </a:rPr>
              <a:t> sau fructe confiate. Vinurile mai tinere merg alături de o </a:t>
            </a:r>
            <a:r>
              <a:rPr lang="en-US" sz="2499" u="sng">
                <a:solidFill>
                  <a:srgbClr val="000000"/>
                </a:solidFill>
                <a:latin typeface="Canva Sans"/>
                <a:hlinkClick r:id="rId4" tooltip="https://magazine.foodpanda.ro/2020/03/30/dulceata-de-smochine-un-desert-rafinat-si-savuros/"/>
              </a:rPr>
              <a:t>dulceață de smochine</a:t>
            </a:r>
            <a:r>
              <a:rPr lang="en-US" sz="2499">
                <a:solidFill>
                  <a:srgbClr val="000000"/>
                </a:solidFill>
                <a:latin typeface="Canva Sans"/>
              </a:rPr>
              <a:t>, o </a:t>
            </a:r>
            <a:r>
              <a:rPr lang="en-US" sz="2499" u="sng">
                <a:solidFill>
                  <a:srgbClr val="000000"/>
                </a:solidFill>
                <a:latin typeface="Canva Sans"/>
                <a:hlinkClick r:id="rId5" tooltip="https://magazine.foodpanda.ro/2020/04/15/tarta-cu-pere-si-ciocolata-o-idee-delicioasa-de-tarta-cu-fructe/"/>
              </a:rPr>
              <a:t>tartă cu pere</a:t>
            </a:r>
            <a:r>
              <a:rPr lang="en-US" sz="2499">
                <a:solidFill>
                  <a:srgbClr val="000000"/>
                </a:solidFill>
                <a:latin typeface="Canva Sans"/>
              </a:rPr>
              <a:t>, fructe proaspete puternic aromate sau ciocolată. </a:t>
            </a:r>
          </a:p>
          <a:p>
            <a:pPr algn="ctr">
              <a:lnSpc>
                <a:spcPts val="3219"/>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5409108" y="1177861"/>
            <a:ext cx="8229600" cy="7931277"/>
          </a:xfrm>
          <a:custGeom>
            <a:avLst/>
            <a:gdLst/>
            <a:ahLst/>
            <a:cxnLst/>
            <a:rect r="r" b="b" t="t" l="l"/>
            <a:pathLst>
              <a:path h="7931277" w="8229600">
                <a:moveTo>
                  <a:pt x="0" y="0"/>
                </a:moveTo>
                <a:lnTo>
                  <a:pt x="8229600" y="0"/>
                </a:lnTo>
                <a:lnTo>
                  <a:pt x="8229600" y="7931277"/>
                </a:lnTo>
                <a:lnTo>
                  <a:pt x="0" y="7931277"/>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430800" y="-2837604"/>
            <a:ext cx="13426399" cy="17901865"/>
          </a:xfrm>
          <a:custGeom>
            <a:avLst/>
            <a:gdLst/>
            <a:ahLst/>
            <a:cxnLst/>
            <a:rect r="r" b="b" t="t" l="l"/>
            <a:pathLst>
              <a:path h="17901865" w="13426399">
                <a:moveTo>
                  <a:pt x="0" y="0"/>
                </a:moveTo>
                <a:lnTo>
                  <a:pt x="13426400" y="0"/>
                </a:lnTo>
                <a:lnTo>
                  <a:pt x="13426400" y="17901865"/>
                </a:lnTo>
                <a:lnTo>
                  <a:pt x="0" y="17901865"/>
                </a:lnTo>
                <a:lnTo>
                  <a:pt x="0" y="0"/>
                </a:lnTo>
                <a:close/>
              </a:path>
            </a:pathLst>
          </a:custGeom>
          <a:blipFill>
            <a:blip r:embed="rId4">
              <a:alphaModFix amt="48000"/>
            </a:blip>
            <a:stretch>
              <a:fillRect l="0" t="0" r="0" b="0"/>
            </a:stretch>
          </a:blipFill>
        </p:spPr>
      </p:sp>
      <p:sp>
        <p:nvSpPr>
          <p:cNvPr name="TextBox 4" id="4"/>
          <p:cNvSpPr txBox="true"/>
          <p:nvPr/>
        </p:nvSpPr>
        <p:spPr>
          <a:xfrm rot="0">
            <a:off x="3497890" y="4335994"/>
            <a:ext cx="11292219" cy="1381649"/>
          </a:xfrm>
          <a:prstGeom prst="rect">
            <a:avLst/>
          </a:prstGeom>
        </p:spPr>
        <p:txBody>
          <a:bodyPr anchor="t" rtlCol="false" tIns="0" lIns="0" bIns="0" rIns="0">
            <a:spAutoFit/>
          </a:bodyPr>
          <a:lstStyle/>
          <a:p>
            <a:pPr algn="ctr" marL="0" indent="0" lvl="0">
              <a:lnSpc>
                <a:spcPts val="8261"/>
              </a:lnSpc>
            </a:pPr>
            <a:r>
              <a:rPr lang="en-US" sz="9079">
                <a:solidFill>
                  <a:srgbClr val="63C71F"/>
                </a:solidFill>
                <a:latin typeface="Agrandir Grand Medium Bold"/>
              </a:rPr>
              <a:t>MULȚUMIM!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DAFltjnwT-Y</dc:identifier>
  <dcterms:modified xsi:type="dcterms:W3CDTF">2011-08-01T06:04:30Z</dcterms:modified>
  <cp:revision>1</cp:revision>
  <dc:title>Vinul de Porto este unul dintre cele mai celebre vinuri din lume și al treilea cel mai vechi vin cu origine controlată atestată în 1756, după Chianti ( 1716) și Tokay (1730). Acest vin de Porto e un vin roșu, fortificat, cu un conținut ridicat de alcool</dc:title>
</cp:coreProperties>
</file>