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86" r:id="rId6"/>
    <p:sldId id="287" r:id="rId7"/>
    <p:sldId id="262" r:id="rId8"/>
    <p:sldId id="276" r:id="rId9"/>
    <p:sldId id="264" r:id="rId10"/>
    <p:sldId id="278" r:id="rId11"/>
    <p:sldId id="288" r:id="rId12"/>
    <p:sldId id="270" r:id="rId13"/>
    <p:sldId id="271" r:id="rId14"/>
    <p:sldId id="273" r:id="rId15"/>
    <p:sldId id="274" r:id="rId16"/>
    <p:sldId id="275" r:id="rId17"/>
    <p:sldId id="289" r:id="rId18"/>
    <p:sldId id="290" r:id="rId19"/>
    <p:sldId id="291" r:id="rId20"/>
    <p:sldId id="279" r:id="rId21"/>
    <p:sldId id="280" r:id="rId22"/>
    <p:sldId id="282" r:id="rId23"/>
    <p:sldId id="28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64" d="100"/>
          <a:sy n="64" d="100"/>
        </p:scale>
        <p:origin x="-379" y="-77"/>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zitiv titlu">
    <p:bg>
      <p:bgPr>
        <a:solidFill>
          <a:schemeClr val="accent1"/>
        </a:solidFill>
        <a:effectLst/>
      </p:bgPr>
    </p:bg>
    <p:spTree>
      <p:nvGrpSpPr>
        <p:cNvPr id="1" name=""/>
        <p:cNvGrpSpPr/>
        <p:nvPr/>
      </p:nvGrpSpPr>
      <p:grpSpPr>
        <a:xfrm>
          <a:off x="0" y="0"/>
          <a:ext cx="0" cy="0"/>
          <a:chOff x="0" y="0"/>
          <a:chExt cx="0" cy="0"/>
        </a:xfrm>
      </p:grpSpPr>
      <p:sp>
        <p:nvSpPr>
          <p:cNvPr id="11" name="Freeform 6"/>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ro-RO"/>
              <a:t>Faceți clic pentru a edita stilul de titlu coordonator</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F93EF2B6-8B45-4A38-8D4E-5AE55779999C}" type="datetimeFigureOut">
              <a:rPr lang="en-US" smtClean="0"/>
              <a:pPr/>
              <a:t>7/25/2023</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F8724EF6-BD10-4510-9B6D-DFAEB8101C82}" type="slidenum">
              <a:rPr lang="en-US" smtClean="0"/>
              <a:pPr/>
              <a:t>‹#›</a:t>
            </a:fld>
            <a:endParaRPr lang="en-US"/>
          </a:p>
        </p:txBody>
      </p:sp>
      <p:sp>
        <p:nvSpPr>
          <p:cNvPr id="13" name="Rectangle 12"/>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2710234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F93EF2B6-8B45-4A38-8D4E-5AE55779999C}"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24EF6-BD10-4510-9B6D-DFAEB8101C82}" type="slidenum">
              <a:rPr lang="en-US" smtClean="0"/>
              <a:pPr/>
              <a:t>‹#›</a:t>
            </a:fld>
            <a:endParaRPr lang="en-US"/>
          </a:p>
        </p:txBody>
      </p:sp>
    </p:spTree>
    <p:extLst>
      <p:ext uri="{BB962C8B-B14F-4D97-AF65-F5344CB8AC3E}">
        <p14:creationId xmlns="" xmlns:p14="http://schemas.microsoft.com/office/powerpoint/2010/main" val="23410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F93EF2B6-8B45-4A38-8D4E-5AE55779999C}"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24EF6-BD10-4510-9B6D-DFAEB8101C82}" type="slidenum">
              <a:rPr lang="en-US" smtClean="0"/>
              <a:pPr/>
              <a:t>‹#›</a:t>
            </a:fld>
            <a:endParaRPr lang="en-US"/>
          </a:p>
        </p:txBody>
      </p:sp>
    </p:spTree>
    <p:extLst>
      <p:ext uri="{BB962C8B-B14F-4D97-AF65-F5344CB8AC3E}">
        <p14:creationId xmlns="" xmlns:p14="http://schemas.microsoft.com/office/powerpoint/2010/main" val="2695634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F93EF2B6-8B45-4A38-8D4E-5AE55779999C}"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24EF6-BD10-4510-9B6D-DFAEB8101C82}" type="slidenum">
              <a:rPr lang="en-US" smtClean="0"/>
              <a:pPr/>
              <a:t>‹#›</a:t>
            </a:fld>
            <a:endParaRPr lang="en-US"/>
          </a:p>
        </p:txBody>
      </p:sp>
    </p:spTree>
    <p:extLst>
      <p:ext uri="{BB962C8B-B14F-4D97-AF65-F5344CB8AC3E}">
        <p14:creationId xmlns="" xmlns:p14="http://schemas.microsoft.com/office/powerpoint/2010/main" val="202553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ntet secțiu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F93EF2B6-8B45-4A38-8D4E-5AE55779999C}" type="datetimeFigureOut">
              <a:rPr lang="en-US" smtClean="0"/>
              <a:pPr/>
              <a:t>7/25/2023</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F8724EF6-BD10-4510-9B6D-DFAEB8101C82}" type="slidenum">
              <a:rPr lang="en-US" smtClean="0"/>
              <a:pPr/>
              <a:t>‹#›</a:t>
            </a:fld>
            <a:endParaRPr lang="en-US"/>
          </a:p>
        </p:txBody>
      </p:sp>
      <p:grpSp>
        <p:nvGrpSpPr>
          <p:cNvPr id="7" name="Group 6"/>
          <p:cNvGrpSpPr/>
          <p:nvPr/>
        </p:nvGrpSpPr>
        <p:grpSpPr>
          <a:xfrm>
            <a:off x="0" y="0"/>
            <a:ext cx="2814638" cy="6858000"/>
            <a:chOff x="0" y="0"/>
            <a:chExt cx="2814638" cy="6858000"/>
          </a:xfrm>
        </p:grpSpPr>
        <p:sp>
          <p:nvSpPr>
            <p:cNvPr id="11" name="Freeform 6"/>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 xmlns:p14="http://schemas.microsoft.com/office/powerpoint/2010/main" val="367736449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F93EF2B6-8B45-4A38-8D4E-5AE55779999C}"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24EF6-BD10-4510-9B6D-DFAEB8101C82}" type="slidenum">
              <a:rPr lang="en-US" smtClean="0"/>
              <a:pPr/>
              <a:t>‹#›</a:t>
            </a:fld>
            <a:endParaRPr lang="en-US"/>
          </a:p>
        </p:txBody>
      </p:sp>
    </p:spTree>
    <p:extLst>
      <p:ext uri="{BB962C8B-B14F-4D97-AF65-F5344CB8AC3E}">
        <p14:creationId xmlns="" xmlns:p14="http://schemas.microsoft.com/office/powerpoint/2010/main" val="1236075860"/>
      </p:ext>
    </p:extLst>
  </p:cSld>
  <p:clrMapOvr>
    <a:masterClrMapping/>
  </p:clrMapOvr>
  <p:extLst>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Content Placeholder 3"/>
          <p:cNvSpPr>
            <a:spLocks noGrp="1"/>
          </p:cNvSpPr>
          <p:nvPr>
            <p:ph sz="half" idx="2"/>
          </p:nvPr>
        </p:nvSpPr>
        <p:spPr>
          <a:xfrm>
            <a:off x="1257300" y="2909102"/>
            <a:ext cx="4800600" cy="299639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Content Placeholder 5"/>
          <p:cNvSpPr>
            <a:spLocks noGrp="1"/>
          </p:cNvSpPr>
          <p:nvPr>
            <p:ph sz="quarter" idx="4"/>
          </p:nvPr>
        </p:nvSpPr>
        <p:spPr>
          <a:xfrm>
            <a:off x="6633864" y="2909102"/>
            <a:ext cx="4800600" cy="299639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F93EF2B6-8B45-4A38-8D4E-5AE55779999C}" type="datetimeFigureOut">
              <a:rPr lang="en-US" smtClean="0"/>
              <a:pPr/>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724EF6-BD10-4510-9B6D-DFAEB8101C82}" type="slidenum">
              <a:rPr lang="en-US" smtClean="0"/>
              <a:pPr/>
              <a:t>‹#›</a:t>
            </a:fld>
            <a:endParaRPr lang="en-US"/>
          </a:p>
        </p:txBody>
      </p:sp>
    </p:spTree>
    <p:extLst>
      <p:ext uri="{BB962C8B-B14F-4D97-AF65-F5344CB8AC3E}">
        <p14:creationId xmlns="" xmlns:p14="http://schemas.microsoft.com/office/powerpoint/2010/main" val="3125458471"/>
      </p:ext>
    </p:extLst>
  </p:cSld>
  <p:clrMapOvr>
    <a:masterClrMapping/>
  </p:clrMapOvr>
  <p:extLst>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Date Placeholder 2"/>
          <p:cNvSpPr>
            <a:spLocks noGrp="1"/>
          </p:cNvSpPr>
          <p:nvPr>
            <p:ph type="dt" sz="half" idx="10"/>
          </p:nvPr>
        </p:nvSpPr>
        <p:spPr/>
        <p:txBody>
          <a:bodyPr/>
          <a:lstStyle/>
          <a:p>
            <a:fld id="{F93EF2B6-8B45-4A38-8D4E-5AE55779999C}" type="datetimeFigureOut">
              <a:rPr lang="en-US" smtClean="0"/>
              <a:pPr/>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724EF6-BD10-4510-9B6D-DFAEB8101C82}" type="slidenum">
              <a:rPr lang="en-US" smtClean="0"/>
              <a:pPr/>
              <a:t>‹#›</a:t>
            </a:fld>
            <a:endParaRPr lang="en-US"/>
          </a:p>
        </p:txBody>
      </p:sp>
    </p:spTree>
    <p:extLst>
      <p:ext uri="{BB962C8B-B14F-4D97-AF65-F5344CB8AC3E}">
        <p14:creationId xmlns="" xmlns:p14="http://schemas.microsoft.com/office/powerpoint/2010/main" val="322851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EF2B6-8B45-4A38-8D4E-5AE55779999C}" type="datetimeFigureOut">
              <a:rPr lang="en-US" smtClean="0"/>
              <a:pPr/>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724EF6-BD10-4510-9B6D-DFAEB8101C82}" type="slidenum">
              <a:rPr lang="en-US" smtClean="0"/>
              <a:pPr/>
              <a:t>‹#›</a:t>
            </a:fld>
            <a:endParaRPr lang="en-US"/>
          </a:p>
        </p:txBody>
      </p:sp>
    </p:spTree>
    <p:extLst>
      <p:ext uri="{BB962C8B-B14F-4D97-AF65-F5344CB8AC3E}">
        <p14:creationId xmlns="" xmlns:p14="http://schemas.microsoft.com/office/powerpoint/2010/main" val="3606024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ținut cu legendă">
    <p:spTree>
      <p:nvGrpSpPr>
        <p:cNvPr id="1" name=""/>
        <p:cNvGrpSpPr/>
        <p:nvPr/>
      </p:nvGrpSpPr>
      <p:grpSpPr>
        <a:xfrm>
          <a:off x="0" y="0"/>
          <a:ext cx="0" cy="0"/>
          <a:chOff x="0" y="0"/>
          <a:chExt cx="0" cy="0"/>
        </a:xfrm>
      </p:grpSpPr>
      <p:sp>
        <p:nvSpPr>
          <p:cNvPr id="17"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ro-RO"/>
              <a:t>Faceți clic pentru a edita stilul de titlu coordonator</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Date Placeholder 4"/>
          <p:cNvSpPr>
            <a:spLocks noGrp="1"/>
          </p:cNvSpPr>
          <p:nvPr>
            <p:ph type="dt" sz="half" idx="10"/>
          </p:nvPr>
        </p:nvSpPr>
        <p:spPr>
          <a:xfrm>
            <a:off x="765051" y="6375679"/>
            <a:ext cx="1233355" cy="348462"/>
          </a:xfrm>
        </p:spPr>
        <p:txBody>
          <a:bodyPr/>
          <a:lstStyle/>
          <a:p>
            <a:fld id="{F93EF2B6-8B45-4A38-8D4E-5AE55779999C}" type="datetimeFigureOut">
              <a:rPr lang="en-US" smtClean="0"/>
              <a:pPr/>
              <a:t>7/25/2023</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F8724EF6-BD10-4510-9B6D-DFAEB8101C82}" type="slidenum">
              <a:rPr lang="en-US" smtClean="0"/>
              <a:pPr/>
              <a:t>‹#›</a:t>
            </a:fld>
            <a:endParaRPr lang="en-US"/>
          </a:p>
        </p:txBody>
      </p:sp>
      <p:sp>
        <p:nvSpPr>
          <p:cNvPr id="8" name="Rectangle 7"/>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1379122100"/>
      </p:ext>
    </p:extLst>
  </p:cSld>
  <p:clrMapOvr>
    <a:masterClrMapping/>
  </p:clrMapOvr>
  <p:extLst>
    <p:ext uri="{DCECCB84-F9BA-43D5-87BE-67443E8EF086}">
      <p15:sldGuideLst xmlns=""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ine cu legendă">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a:t>Faceți clic pe pictogramă pentru a adăuga o imagine</a:t>
            </a:r>
            <a:endParaRPr lang="en-US" dirty="0"/>
          </a:p>
        </p:txBody>
      </p:sp>
      <p:sp>
        <p:nvSpPr>
          <p:cNvPr id="11"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ro-RO"/>
              <a:t>Faceți clic pentru a edita stilul de titlu coordonator</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Date Placeholder 4"/>
          <p:cNvSpPr>
            <a:spLocks noGrp="1"/>
          </p:cNvSpPr>
          <p:nvPr>
            <p:ph type="dt" sz="half" idx="10"/>
          </p:nvPr>
        </p:nvSpPr>
        <p:spPr>
          <a:xfrm>
            <a:off x="765950" y="6375679"/>
            <a:ext cx="1232456" cy="348462"/>
          </a:xfrm>
        </p:spPr>
        <p:txBody>
          <a:bodyPr/>
          <a:lstStyle/>
          <a:p>
            <a:fld id="{F93EF2B6-8B45-4A38-8D4E-5AE55779999C}" type="datetimeFigureOut">
              <a:rPr lang="en-US" smtClean="0"/>
              <a:pPr/>
              <a:t>7/25/2023</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F8724EF6-BD10-4510-9B6D-DFAEB8101C82}" type="slidenum">
              <a:rPr lang="en-US" smtClean="0"/>
              <a:pPr/>
              <a:t>‹#›</a:t>
            </a:fld>
            <a:endParaRPr lang="en-US"/>
          </a:p>
        </p:txBody>
      </p:sp>
    </p:spTree>
    <p:extLst>
      <p:ext uri="{BB962C8B-B14F-4D97-AF65-F5344CB8AC3E}">
        <p14:creationId xmlns="" xmlns:p14="http://schemas.microsoft.com/office/powerpoint/2010/main" val="71615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F93EF2B6-8B45-4A38-8D4E-5AE55779999C}" type="datetimeFigureOut">
              <a:rPr lang="en-US" smtClean="0"/>
              <a:pPr/>
              <a:t>7/25/2023</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F8724EF6-BD10-4510-9B6D-DFAEB8101C82}" type="slidenum">
              <a:rPr lang="en-US" smtClean="0"/>
              <a:pPr/>
              <a:t>‹#›</a:t>
            </a:fld>
            <a:endParaRPr lang="en-US"/>
          </a:p>
        </p:txBody>
      </p:sp>
      <p:sp>
        <p:nvSpPr>
          <p:cNvPr id="11" name="Freeform 6"/>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1396011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DAB345E7-6AFA-F347-6ED1-15C5B49F097B}"/>
              </a:ext>
            </a:extLst>
          </p:cNvPr>
          <p:cNvSpPr>
            <a:spLocks noGrp="1"/>
          </p:cNvSpPr>
          <p:nvPr>
            <p:ph type="ctrTitle"/>
          </p:nvPr>
        </p:nvSpPr>
        <p:spPr>
          <a:xfrm>
            <a:off x="3732245" y="1098388"/>
            <a:ext cx="5113175" cy="4394988"/>
          </a:xfrm>
        </p:spPr>
        <p:txBody>
          <a:bodyPr>
            <a:normAutofit/>
          </a:bodyPr>
          <a:lstStyle/>
          <a:p>
            <a:pPr>
              <a:spcBef>
                <a:spcPts val="0"/>
              </a:spcBef>
            </a:pPr>
            <a:r>
              <a:rPr lang="ro-RO" sz="2000" b="1" dirty="0" smtClean="0">
                <a:latin typeface="Arial" pitchFamily="34" charset="0"/>
                <a:cs typeface="Arial" pitchFamily="34" charset="0"/>
              </a:rPr>
              <a:t>Codul </a:t>
            </a:r>
            <a:r>
              <a:rPr lang="ro-RO" sz="2000" b="1" dirty="0" smtClean="0">
                <a:latin typeface="Arial" pitchFamily="34" charset="0"/>
                <a:cs typeface="Arial" pitchFamily="34" charset="0"/>
              </a:rPr>
              <a:t/>
            </a:r>
            <a:br>
              <a:rPr lang="ro-RO" sz="2000" b="1" dirty="0" smtClean="0">
                <a:latin typeface="Arial" pitchFamily="34" charset="0"/>
                <a:cs typeface="Arial" pitchFamily="34" charset="0"/>
              </a:rPr>
            </a:br>
            <a:r>
              <a:rPr lang="ro-RO" sz="2000" b="1" dirty="0" smtClean="0">
                <a:latin typeface="Arial" pitchFamily="34" charset="0"/>
                <a:cs typeface="Arial" pitchFamily="34" charset="0"/>
              </a:rPr>
              <a:t>acreditării</a:t>
            </a:r>
            <a:r>
              <a:rPr lang="ro-RO" sz="2000" b="1" dirty="0" smtClean="0">
                <a:latin typeface="Arial" pitchFamily="34" charset="0"/>
                <a:cs typeface="Arial" pitchFamily="34" charset="0"/>
              </a:rPr>
              <a:t>: </a:t>
            </a:r>
            <a:r>
              <a:rPr lang="ro-RO" sz="2000" b="1" dirty="0" smtClean="0">
                <a:latin typeface="Arial" pitchFamily="34" charset="0"/>
                <a:cs typeface="Arial" pitchFamily="34" charset="0"/>
              </a:rPr>
              <a:t/>
            </a:r>
            <a:br>
              <a:rPr lang="ro-RO" sz="2000" b="1" dirty="0" smtClean="0">
                <a:latin typeface="Arial" pitchFamily="34" charset="0"/>
                <a:cs typeface="Arial" pitchFamily="34" charset="0"/>
              </a:rPr>
            </a:br>
            <a:r>
              <a:rPr lang="ro-RO" sz="2000" b="1" dirty="0" smtClean="0">
                <a:latin typeface="Arial" pitchFamily="34" charset="0"/>
                <a:cs typeface="Arial" pitchFamily="34" charset="0"/>
              </a:rPr>
              <a:t>2020-1-RO01-KA120-VET-095768</a:t>
            </a:r>
            <a:r>
              <a:rPr lang="ro-RO" sz="2000" b="1" dirty="0" smtClean="0">
                <a:solidFill>
                  <a:srgbClr val="1D2228"/>
                </a:solidFill>
                <a:latin typeface="Arial" pitchFamily="34" charset="0"/>
                <a:cs typeface="Arial" pitchFamily="34" charset="0"/>
              </a:rPr>
              <a:t/>
            </a:r>
            <a:br>
              <a:rPr lang="ro-RO" sz="2000" b="1" dirty="0" smtClean="0">
                <a:solidFill>
                  <a:srgbClr val="1D2228"/>
                </a:solidFill>
                <a:latin typeface="Arial" pitchFamily="34" charset="0"/>
                <a:cs typeface="Arial" pitchFamily="34" charset="0"/>
              </a:rPr>
            </a:br>
            <a:r>
              <a:rPr lang="ro-RO" sz="2000" b="1" dirty="0" smtClean="0">
                <a:solidFill>
                  <a:srgbClr val="1D2228"/>
                </a:solidFill>
                <a:latin typeface="Arial" pitchFamily="34" charset="0"/>
                <a:cs typeface="Arial" pitchFamily="34" charset="0"/>
              </a:rPr>
              <a:t/>
            </a:r>
            <a:br>
              <a:rPr lang="ro-RO" sz="2000" b="1" dirty="0" smtClean="0">
                <a:solidFill>
                  <a:srgbClr val="1D2228"/>
                </a:solidFill>
                <a:latin typeface="Arial" pitchFamily="34" charset="0"/>
                <a:cs typeface="Arial" pitchFamily="34" charset="0"/>
              </a:rPr>
            </a:br>
            <a:r>
              <a:rPr lang="en-US" sz="2000" b="1" dirty="0" err="1" smtClean="0">
                <a:solidFill>
                  <a:srgbClr val="000000"/>
                </a:solidFill>
                <a:latin typeface="Arial" pitchFamily="34" charset="0"/>
                <a:cs typeface="Arial" pitchFamily="34" charset="0"/>
              </a:rPr>
              <a:t>Proiect</a:t>
            </a:r>
            <a:r>
              <a:rPr lang="en-US" sz="2000" b="1" dirty="0" smtClean="0">
                <a:solidFill>
                  <a:srgbClr val="000000"/>
                </a:solidFill>
                <a:latin typeface="Arial" pitchFamily="34" charset="0"/>
                <a:cs typeface="Arial" pitchFamily="34" charset="0"/>
              </a:rPr>
              <a:t>: 2022-1-RO01-KA121-VET-000066026</a:t>
            </a:r>
            <a:r>
              <a:rPr lang="ro-RO" sz="2000" dirty="0" smtClean="0">
                <a:solidFill>
                  <a:srgbClr val="1D2228"/>
                </a:solidFill>
                <a:latin typeface="Arial" pitchFamily="34" charset="0"/>
                <a:cs typeface="Arial" pitchFamily="34" charset="0"/>
              </a:rPr>
              <a:t/>
            </a:r>
            <a:br>
              <a:rPr lang="ro-RO" sz="2000" dirty="0" smtClean="0">
                <a:solidFill>
                  <a:srgbClr val="1D2228"/>
                </a:solidFill>
                <a:latin typeface="Arial" pitchFamily="34" charset="0"/>
                <a:cs typeface="Arial" pitchFamily="34" charset="0"/>
              </a:rPr>
            </a:br>
            <a:r>
              <a:rPr lang="ro-RO" sz="2000" dirty="0" smtClean="0">
                <a:solidFill>
                  <a:srgbClr val="1D2228"/>
                </a:solidFill>
                <a:latin typeface="Arial" pitchFamily="34" charset="0"/>
                <a:cs typeface="Arial" pitchFamily="34" charset="0"/>
              </a:rPr>
              <a:t/>
            </a:r>
            <a:br>
              <a:rPr lang="ro-RO" sz="2000" dirty="0" smtClean="0">
                <a:solidFill>
                  <a:srgbClr val="1D2228"/>
                </a:solidFill>
                <a:latin typeface="Arial" pitchFamily="34" charset="0"/>
                <a:cs typeface="Arial" pitchFamily="34" charset="0"/>
              </a:rPr>
            </a:br>
            <a:r>
              <a:rPr lang="en-US" sz="2000" b="0" i="0" u="none" strike="noStrike" dirty="0" smtClean="0">
                <a:solidFill>
                  <a:srgbClr val="1D2228"/>
                </a:solidFill>
                <a:effectLst/>
                <a:latin typeface="Arial" pitchFamily="34" charset="0"/>
                <a:cs typeface="Arial" pitchFamily="34" charset="0"/>
              </a:rPr>
              <a:t> </a:t>
            </a:r>
            <a:r>
              <a:rPr lang="ro-RO" sz="2000" b="0" i="0" u="none" strike="noStrike" dirty="0" smtClean="0">
                <a:solidFill>
                  <a:srgbClr val="1D2228"/>
                </a:solidFill>
                <a:effectLst/>
                <a:latin typeface="Arial" pitchFamily="34" charset="0"/>
                <a:cs typeface="Arial" pitchFamily="34" charset="0"/>
              </a:rPr>
              <a:t/>
            </a:r>
            <a:br>
              <a:rPr lang="ro-RO" sz="2000" b="0" i="0" u="none" strike="noStrike" dirty="0" smtClean="0">
                <a:solidFill>
                  <a:srgbClr val="1D2228"/>
                </a:solidFill>
                <a:effectLst/>
                <a:latin typeface="Arial" pitchFamily="34" charset="0"/>
                <a:cs typeface="Arial" pitchFamily="34" charset="0"/>
              </a:rPr>
            </a:br>
            <a:r>
              <a:rPr lang="en-US" sz="2400" b="1" i="0" u="none" strike="noStrike" dirty="0" err="1" smtClean="0">
                <a:solidFill>
                  <a:srgbClr val="7030A0"/>
                </a:solidFill>
                <a:effectLst/>
                <a:latin typeface="Arial" pitchFamily="34" charset="0"/>
                <a:cs typeface="Arial" pitchFamily="34" charset="0"/>
              </a:rPr>
              <a:t>Jobshadowing-Portugalia</a:t>
            </a:r>
            <a:r>
              <a:rPr lang="en-US" sz="1800" b="0" dirty="0">
                <a:effectLst/>
                <a:latin typeface="Arial" pitchFamily="34" charset="0"/>
                <a:cs typeface="Arial" pitchFamily="34" charset="0"/>
              </a:rPr>
              <a:t/>
            </a:r>
            <a:br>
              <a:rPr lang="en-US" sz="1800" b="0" dirty="0">
                <a:effectLst/>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a:latin typeface="Arial" pitchFamily="34" charset="0"/>
                <a:cs typeface="Arial" pitchFamily="34" charset="0"/>
              </a:rPr>
              <a:t/>
            </a:r>
            <a:br>
              <a:rPr lang="en-US" sz="1800" dirty="0">
                <a:latin typeface="Arial" pitchFamily="34" charset="0"/>
                <a:cs typeface="Arial" pitchFamily="34" charset="0"/>
              </a:rPr>
            </a:br>
            <a:endParaRPr lang="en-US" sz="1800" dirty="0">
              <a:latin typeface="Arial" pitchFamily="34" charset="0"/>
              <a:cs typeface="Arial" pitchFamily="34" charset="0"/>
            </a:endParaRPr>
          </a:p>
        </p:txBody>
      </p:sp>
    </p:spTree>
    <p:extLst>
      <p:ext uri="{BB962C8B-B14F-4D97-AF65-F5344CB8AC3E}">
        <p14:creationId xmlns="" xmlns:p14="http://schemas.microsoft.com/office/powerpoint/2010/main" val="4172448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bstituent conținut 3">
            <a:extLst>
              <a:ext uri="{FF2B5EF4-FFF2-40B4-BE49-F238E27FC236}">
                <a16:creationId xmlns="" xmlns:a16="http://schemas.microsoft.com/office/drawing/2014/main" id="{8AF2C968-C28B-9BE7-37D0-E1D1F2607EC1}"/>
              </a:ext>
            </a:extLst>
          </p:cNvPr>
          <p:cNvPicPr>
            <a:picLocks noGrp="1" noChangeAspect="1"/>
          </p:cNvPicPr>
          <p:nvPr>
            <p:ph idx="1"/>
          </p:nvPr>
        </p:nvPicPr>
        <p:blipFill>
          <a:blip r:embed="rId2" cstate="print"/>
          <a:stretch>
            <a:fillRect/>
          </a:stretch>
        </p:blipFill>
        <p:spPr>
          <a:xfrm>
            <a:off x="6690050" y="0"/>
            <a:ext cx="4861250" cy="6792686"/>
          </a:xfrm>
          <a:prstGeom prst="rect">
            <a:avLst/>
          </a:prstGeom>
        </p:spPr>
      </p:pic>
      <p:sp>
        <p:nvSpPr>
          <p:cNvPr id="5" name="CasetăText 4">
            <a:extLst>
              <a:ext uri="{FF2B5EF4-FFF2-40B4-BE49-F238E27FC236}">
                <a16:creationId xmlns="" xmlns:a16="http://schemas.microsoft.com/office/drawing/2014/main" id="{DC7B1279-AB3F-24BE-1C39-D880197F88A2}"/>
              </a:ext>
            </a:extLst>
          </p:cNvPr>
          <p:cNvSpPr txBox="1"/>
          <p:nvPr/>
        </p:nvSpPr>
        <p:spPr>
          <a:xfrm>
            <a:off x="1068084" y="568519"/>
            <a:ext cx="4781078" cy="1323439"/>
          </a:xfrm>
          <a:prstGeom prst="rect">
            <a:avLst/>
          </a:prstGeom>
          <a:noFill/>
        </p:spPr>
        <p:txBody>
          <a:bodyPr wrap="square" rtlCol="0">
            <a:spAutoFit/>
          </a:bodyPr>
          <a:lstStyle/>
          <a:p>
            <a:r>
              <a:rPr lang="en-US" sz="2000" dirty="0" err="1">
                <a:latin typeface="Arial" pitchFamily="34" charset="0"/>
                <a:cs typeface="Arial" pitchFamily="34" charset="0"/>
              </a:rPr>
              <a:t>Elevii</a:t>
            </a:r>
            <a:r>
              <a:rPr lang="en-US" sz="2000" dirty="0">
                <a:latin typeface="Arial" pitchFamily="34" charset="0"/>
                <a:cs typeface="Arial" pitchFamily="34" charset="0"/>
              </a:rPr>
              <a:t> </a:t>
            </a:r>
            <a:r>
              <a:rPr lang="en-US" sz="2000" dirty="0" err="1">
                <a:latin typeface="Arial" pitchFamily="34" charset="0"/>
                <a:cs typeface="Arial" pitchFamily="34" charset="0"/>
              </a:rPr>
              <a:t>sunt</a:t>
            </a:r>
            <a:r>
              <a:rPr lang="en-US" sz="2000" dirty="0">
                <a:latin typeface="Arial" pitchFamily="34" charset="0"/>
                <a:cs typeface="Arial" pitchFamily="34" charset="0"/>
              </a:rPr>
              <a:t> </a:t>
            </a:r>
            <a:r>
              <a:rPr lang="ro-RO" sz="2000" dirty="0" smtClean="0">
                <a:latin typeface="Arial" pitchFamily="34" charset="0"/>
                <a:cs typeface="Arial" pitchFamily="34" charset="0"/>
              </a:rPr>
              <a:t>î</a:t>
            </a:r>
            <a:r>
              <a:rPr lang="en-US" sz="2000" dirty="0" err="1" smtClean="0">
                <a:latin typeface="Arial" pitchFamily="34" charset="0"/>
                <a:cs typeface="Arial" pitchFamily="34" charset="0"/>
              </a:rPr>
              <a:t>ncuraja</a:t>
            </a:r>
            <a:r>
              <a:rPr lang="ro-RO" sz="2000" dirty="0" smtClean="0">
                <a:latin typeface="Arial" pitchFamily="34" charset="0"/>
                <a:cs typeface="Arial" pitchFamily="34" charset="0"/>
              </a:rPr>
              <a:t>ț</a:t>
            </a:r>
            <a:r>
              <a:rPr lang="en-US" sz="2000" dirty="0" err="1" smtClean="0">
                <a:latin typeface="Arial" pitchFamily="34" charset="0"/>
                <a:cs typeface="Arial" pitchFamily="34" charset="0"/>
              </a:rPr>
              <a:t>i</a:t>
            </a:r>
            <a:r>
              <a:rPr lang="en-US" sz="2000" dirty="0" smtClean="0">
                <a:latin typeface="Arial" pitchFamily="34" charset="0"/>
                <a:cs typeface="Arial" pitchFamily="34" charset="0"/>
              </a:rPr>
              <a:t> s</a:t>
            </a:r>
            <a:r>
              <a:rPr lang="ro-RO" sz="2000" dirty="0" smtClean="0">
                <a:latin typeface="Arial" pitchFamily="34" charset="0"/>
                <a:cs typeface="Arial" pitchFamily="34" charset="0"/>
              </a:rPr>
              <a:t>ă</a:t>
            </a:r>
            <a:r>
              <a:rPr lang="en-US" sz="2000" dirty="0" smtClean="0">
                <a:latin typeface="Arial" pitchFamily="34" charset="0"/>
                <a:cs typeface="Arial" pitchFamily="34" charset="0"/>
              </a:rPr>
              <a:t> </a:t>
            </a:r>
            <a:r>
              <a:rPr lang="ro-RO" sz="2000" dirty="0" smtClean="0">
                <a:latin typeface="Arial" pitchFamily="34" charset="0"/>
                <a:cs typeface="Arial" pitchFamily="34" charset="0"/>
              </a:rPr>
              <a:t>îș</a:t>
            </a:r>
            <a:r>
              <a:rPr lang="en-US" sz="2000" dirty="0" err="1" smtClean="0">
                <a:latin typeface="Arial" pitchFamily="34" charset="0"/>
                <a:cs typeface="Arial" pitchFamily="34" charset="0"/>
              </a:rPr>
              <a:t>i</a:t>
            </a:r>
            <a:r>
              <a:rPr lang="en-US" sz="2000" dirty="0" smtClean="0">
                <a:latin typeface="Arial" pitchFamily="34" charset="0"/>
                <a:cs typeface="Arial" pitchFamily="34" charset="0"/>
              </a:rPr>
              <a:t> </a:t>
            </a:r>
            <a:r>
              <a:rPr lang="en-US" sz="2000" dirty="0" err="1">
                <a:latin typeface="Arial" pitchFamily="34" charset="0"/>
                <a:cs typeface="Arial" pitchFamily="34" charset="0"/>
              </a:rPr>
              <a:t>dezvolte</a:t>
            </a:r>
            <a:r>
              <a:rPr lang="en-US" sz="2000" dirty="0">
                <a:latin typeface="Arial" pitchFamily="34" charset="0"/>
                <a:cs typeface="Arial" pitchFamily="34" charset="0"/>
              </a:rPr>
              <a:t> </a:t>
            </a:r>
            <a:r>
              <a:rPr lang="en-US" sz="2000" dirty="0" err="1">
                <a:latin typeface="Arial" pitchFamily="34" charset="0"/>
                <a:cs typeface="Arial" pitchFamily="34" charset="0"/>
              </a:rPr>
              <a:t>latura</a:t>
            </a:r>
            <a:r>
              <a:rPr lang="en-US" sz="2000" dirty="0">
                <a:latin typeface="Arial" pitchFamily="34" charset="0"/>
                <a:cs typeface="Arial" pitchFamily="34" charset="0"/>
              </a:rPr>
              <a:t> </a:t>
            </a:r>
            <a:r>
              <a:rPr lang="en-US" sz="2000" dirty="0" err="1" smtClean="0">
                <a:latin typeface="Arial" pitchFamily="34" charset="0"/>
                <a:cs typeface="Arial" pitchFamily="34" charset="0"/>
              </a:rPr>
              <a:t>cre</a:t>
            </a:r>
            <a:r>
              <a:rPr lang="ro-RO" sz="2000" dirty="0" smtClean="0">
                <a:latin typeface="Arial" pitchFamily="34" charset="0"/>
                <a:cs typeface="Arial" pitchFamily="34" charset="0"/>
              </a:rPr>
              <a:t>a</a:t>
            </a:r>
            <a:r>
              <a:rPr lang="en-US" sz="2000" dirty="0" err="1" smtClean="0">
                <a:latin typeface="Arial" pitchFamily="34" charset="0"/>
                <a:cs typeface="Arial" pitchFamily="34" charset="0"/>
              </a:rPr>
              <a:t>tiv</a:t>
            </a:r>
            <a:r>
              <a:rPr lang="ro-RO" sz="2000" dirty="0" smtClean="0">
                <a:latin typeface="Arial" pitchFamily="34" charset="0"/>
                <a:cs typeface="Arial" pitchFamily="34" charset="0"/>
              </a:rPr>
              <a:t>ă</a:t>
            </a:r>
            <a:r>
              <a:rPr lang="en-US" sz="2000" dirty="0" smtClean="0">
                <a:latin typeface="Arial" pitchFamily="34" charset="0"/>
                <a:cs typeface="Arial" pitchFamily="34" charset="0"/>
              </a:rPr>
              <a:t> </a:t>
            </a:r>
            <a:r>
              <a:rPr lang="en-US" sz="2000" dirty="0" err="1">
                <a:latin typeface="Arial" pitchFamily="34" charset="0"/>
                <a:cs typeface="Arial" pitchFamily="34" charset="0"/>
              </a:rPr>
              <a:t>prin</a:t>
            </a:r>
            <a:r>
              <a:rPr lang="en-US" sz="2000" dirty="0">
                <a:latin typeface="Arial" pitchFamily="34" charset="0"/>
                <a:cs typeface="Arial" pitchFamily="34" charset="0"/>
              </a:rPr>
              <a:t> </a:t>
            </a:r>
            <a:r>
              <a:rPr lang="en-US" sz="2000" dirty="0" err="1" smtClean="0">
                <a:latin typeface="Arial" pitchFamily="34" charset="0"/>
                <a:cs typeface="Arial" pitchFamily="34" charset="0"/>
              </a:rPr>
              <a:t>activit</a:t>
            </a:r>
            <a:r>
              <a:rPr lang="ro-RO" sz="2000" dirty="0" smtClean="0">
                <a:latin typeface="Arial" pitchFamily="34" charset="0"/>
                <a:cs typeface="Arial" pitchFamily="34" charset="0"/>
              </a:rPr>
              <a:t>ăț</a:t>
            </a:r>
            <a:r>
              <a:rPr lang="en-US" sz="2000" dirty="0" err="1" smtClean="0">
                <a:latin typeface="Arial" pitchFamily="34" charset="0"/>
                <a:cs typeface="Arial" pitchFamily="34" charset="0"/>
              </a:rPr>
              <a:t>ile</a:t>
            </a:r>
            <a:r>
              <a:rPr lang="en-US" sz="2000" dirty="0" smtClean="0">
                <a:latin typeface="Arial" pitchFamily="34" charset="0"/>
                <a:cs typeface="Arial" pitchFamily="34" charset="0"/>
              </a:rPr>
              <a:t> </a:t>
            </a:r>
            <a:r>
              <a:rPr lang="en-US" sz="2000" dirty="0">
                <a:latin typeface="Arial" pitchFamily="34" charset="0"/>
                <a:cs typeface="Arial" pitchFamily="34" charset="0"/>
              </a:rPr>
              <a:t>pe care le </a:t>
            </a:r>
            <a:r>
              <a:rPr lang="en-US" sz="2000" dirty="0" err="1" smtClean="0">
                <a:latin typeface="Arial" pitchFamily="34" charset="0"/>
                <a:cs typeface="Arial" pitchFamily="34" charset="0"/>
              </a:rPr>
              <a:t>desf</a:t>
            </a:r>
            <a:r>
              <a:rPr lang="ro-RO" sz="2000" dirty="0" smtClean="0">
                <a:latin typeface="Arial" pitchFamily="34" charset="0"/>
                <a:cs typeface="Arial" pitchFamily="34" charset="0"/>
              </a:rPr>
              <a:t>ăș</a:t>
            </a:r>
            <a:r>
              <a:rPr lang="en-US" sz="2000" dirty="0" smtClean="0">
                <a:latin typeface="Arial" pitchFamily="34" charset="0"/>
                <a:cs typeface="Arial" pitchFamily="34" charset="0"/>
              </a:rPr>
              <a:t>oar</a:t>
            </a:r>
            <a:r>
              <a:rPr lang="ro-RO" sz="2000" dirty="0" smtClean="0">
                <a:latin typeface="Arial" pitchFamily="34" charset="0"/>
                <a:cs typeface="Arial" pitchFamily="34" charset="0"/>
              </a:rPr>
              <a:t>ă</a:t>
            </a:r>
            <a:r>
              <a:rPr lang="en-US" sz="2000" dirty="0" smtClean="0">
                <a:latin typeface="Arial" pitchFamily="34" charset="0"/>
                <a:cs typeface="Arial" pitchFamily="34" charset="0"/>
              </a:rPr>
              <a:t> </a:t>
            </a:r>
            <a:r>
              <a:rPr lang="en-US" sz="2000" dirty="0">
                <a:latin typeface="Arial" pitchFamily="34" charset="0"/>
                <a:cs typeface="Arial" pitchFamily="34" charset="0"/>
              </a:rPr>
              <a:t>la </a:t>
            </a:r>
            <a:r>
              <a:rPr lang="en-US" sz="2000" dirty="0" err="1" smtClean="0">
                <a:latin typeface="Arial" pitchFamily="34" charset="0"/>
                <a:cs typeface="Arial" pitchFamily="34" charset="0"/>
              </a:rPr>
              <a:t>scoal</a:t>
            </a:r>
            <a:r>
              <a:rPr lang="ro-RO" sz="2000" dirty="0" smtClean="0">
                <a:latin typeface="Arial" pitchFamily="34" charset="0"/>
                <a:cs typeface="Arial" pitchFamily="34" charset="0"/>
              </a:rPr>
              <a:t>ă</a:t>
            </a:r>
            <a:r>
              <a:rPr lang="en-US" sz="2000" dirty="0" smtClean="0">
                <a:latin typeface="Arial" pitchFamily="34" charset="0"/>
                <a:cs typeface="Arial" pitchFamily="34" charset="0"/>
              </a:rPr>
              <a:t> </a:t>
            </a:r>
            <a:r>
              <a:rPr lang="en-US" sz="2000" dirty="0">
                <a:latin typeface="Arial" pitchFamily="34" charset="0"/>
                <a:cs typeface="Arial" pitchFamily="34" charset="0"/>
              </a:rPr>
              <a:t>sub </a:t>
            </a:r>
            <a:r>
              <a:rPr lang="ro-RO" sz="2000" dirty="0" smtClean="0">
                <a:latin typeface="Arial" pitchFamily="34" charset="0"/>
                <a:cs typeface="Arial" pitchFamily="34" charset="0"/>
              </a:rPr>
              <a:t>îndrumarea</a:t>
            </a:r>
            <a:r>
              <a:rPr lang="en-US" sz="2000" dirty="0" smtClean="0">
                <a:latin typeface="Arial" pitchFamily="34" charset="0"/>
                <a:cs typeface="Arial" pitchFamily="34" charset="0"/>
              </a:rPr>
              <a:t> </a:t>
            </a:r>
            <a:r>
              <a:rPr lang="en-US" sz="2000" dirty="0" err="1">
                <a:latin typeface="Arial" pitchFamily="34" charset="0"/>
                <a:cs typeface="Arial" pitchFamily="34" charset="0"/>
              </a:rPr>
              <a:t>mentorilor</a:t>
            </a:r>
            <a:r>
              <a:rPr lang="en-US" sz="2000" dirty="0">
                <a:latin typeface="Arial" pitchFamily="34" charset="0"/>
                <a:cs typeface="Arial" pitchFamily="34" charset="0"/>
              </a:rPr>
              <a:t>.</a:t>
            </a:r>
          </a:p>
        </p:txBody>
      </p:sp>
      <p:pic>
        <p:nvPicPr>
          <p:cNvPr id="6" name="Imagine 14">
            <a:extLst>
              <a:ext uri="{FF2B5EF4-FFF2-40B4-BE49-F238E27FC236}">
                <a16:creationId xmlns="" xmlns:a16="http://schemas.microsoft.com/office/drawing/2014/main" id="{5962C135-2062-61FB-0C3A-81C0BC9F26D6}"/>
              </a:ext>
            </a:extLst>
          </p:cNvPr>
          <p:cNvPicPr>
            <a:picLocks noChangeAspect="1"/>
          </p:cNvPicPr>
          <p:nvPr/>
        </p:nvPicPr>
        <p:blipFill>
          <a:blip r:embed="rId3" cstate="print"/>
          <a:stretch>
            <a:fillRect/>
          </a:stretch>
        </p:blipFill>
        <p:spPr>
          <a:xfrm>
            <a:off x="1401959" y="2232561"/>
            <a:ext cx="4749460" cy="3788229"/>
          </a:xfrm>
          <a:prstGeom prst="rect">
            <a:avLst/>
          </a:prstGeom>
        </p:spPr>
      </p:pic>
    </p:spTree>
    <p:extLst>
      <p:ext uri="{BB962C8B-B14F-4D97-AF65-F5344CB8AC3E}">
        <p14:creationId xmlns="" xmlns:p14="http://schemas.microsoft.com/office/powerpoint/2010/main" val="508819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 xmlns:a16="http://schemas.microsoft.com/office/drawing/2014/main" id="{DC7B1279-AB3F-24BE-1C39-D880197F88A2}"/>
              </a:ext>
            </a:extLst>
          </p:cNvPr>
          <p:cNvSpPr txBox="1"/>
          <p:nvPr/>
        </p:nvSpPr>
        <p:spPr>
          <a:xfrm>
            <a:off x="902524" y="380010"/>
            <a:ext cx="5569527" cy="1631216"/>
          </a:xfrm>
          <a:prstGeom prst="rect">
            <a:avLst/>
          </a:prstGeom>
          <a:noFill/>
        </p:spPr>
        <p:txBody>
          <a:bodyPr wrap="square" rtlCol="0">
            <a:spAutoFit/>
          </a:bodyPr>
          <a:lstStyle/>
          <a:p>
            <a:r>
              <a:rPr lang="ro-RO" sz="2000" dirty="0" smtClean="0"/>
              <a:t>Biblioteca școlii este impresionantă, dotată cu calculatoare conectate la internet, este spațiul unde profesorii și elevii pot lucra împreună. </a:t>
            </a:r>
          </a:p>
          <a:p>
            <a:r>
              <a:rPr lang="ro-RO" sz="2000" dirty="0" smtClean="0"/>
              <a:t>Laboratorul de informatică este dotat cu calculatoare performante</a:t>
            </a:r>
            <a:endParaRPr lang="en-US" sz="2000" dirty="0">
              <a:latin typeface="Arial" pitchFamily="34" charset="0"/>
              <a:cs typeface="Arial" pitchFamily="34" charset="0"/>
            </a:endParaRPr>
          </a:p>
        </p:txBody>
      </p:sp>
      <p:pic>
        <p:nvPicPr>
          <p:cNvPr id="6" name="Imagine 14">
            <a:extLst>
              <a:ext uri="{FF2B5EF4-FFF2-40B4-BE49-F238E27FC236}">
                <a16:creationId xmlns="" xmlns:a16="http://schemas.microsoft.com/office/drawing/2014/main" id="{5962C135-2062-61FB-0C3A-81C0BC9F26D6}"/>
              </a:ext>
            </a:extLst>
          </p:cNvPr>
          <p:cNvPicPr>
            <a:picLocks noChangeAspect="1"/>
          </p:cNvPicPr>
          <p:nvPr/>
        </p:nvPicPr>
        <p:blipFill>
          <a:blip r:embed="rId2" cstate="print"/>
          <a:stretch>
            <a:fillRect/>
          </a:stretch>
        </p:blipFill>
        <p:spPr>
          <a:xfrm>
            <a:off x="1401959" y="2232561"/>
            <a:ext cx="4749460" cy="3788229"/>
          </a:xfrm>
          <a:prstGeom prst="rect">
            <a:avLst/>
          </a:prstGeom>
        </p:spPr>
      </p:pic>
      <p:pic>
        <p:nvPicPr>
          <p:cNvPr id="7" name="Imagine 6">
            <a:extLst>
              <a:ext uri="{FF2B5EF4-FFF2-40B4-BE49-F238E27FC236}">
                <a16:creationId xmlns="" xmlns:a16="http://schemas.microsoft.com/office/drawing/2014/main" id="{803DA11E-5E76-3919-DB91-DC4766E2DE16}"/>
              </a:ext>
            </a:extLst>
          </p:cNvPr>
          <p:cNvPicPr>
            <a:picLocks noChangeAspect="1"/>
          </p:cNvPicPr>
          <p:nvPr/>
        </p:nvPicPr>
        <p:blipFill>
          <a:blip r:embed="rId3" cstate="print"/>
          <a:stretch>
            <a:fillRect/>
          </a:stretch>
        </p:blipFill>
        <p:spPr>
          <a:xfrm>
            <a:off x="1141551" y="2101932"/>
            <a:ext cx="5143500" cy="4346369"/>
          </a:xfrm>
          <a:prstGeom prst="rect">
            <a:avLst/>
          </a:prstGeom>
        </p:spPr>
      </p:pic>
      <p:pic>
        <p:nvPicPr>
          <p:cNvPr id="8" name="Imagine 8">
            <a:extLst>
              <a:ext uri="{FF2B5EF4-FFF2-40B4-BE49-F238E27FC236}">
                <a16:creationId xmlns="" xmlns:a16="http://schemas.microsoft.com/office/drawing/2014/main" id="{CBE32DB1-BB45-9465-7741-72C13C190767}"/>
              </a:ext>
            </a:extLst>
          </p:cNvPr>
          <p:cNvPicPr>
            <a:picLocks noChangeAspect="1"/>
          </p:cNvPicPr>
          <p:nvPr/>
        </p:nvPicPr>
        <p:blipFill>
          <a:blip r:embed="rId4" cstate="print"/>
          <a:stretch>
            <a:fillRect/>
          </a:stretch>
        </p:blipFill>
        <p:spPr>
          <a:xfrm>
            <a:off x="6626254" y="463137"/>
            <a:ext cx="5143500" cy="5682343"/>
          </a:xfrm>
          <a:prstGeom prst="rect">
            <a:avLst/>
          </a:prstGeom>
        </p:spPr>
      </p:pic>
      <p:sp>
        <p:nvSpPr>
          <p:cNvPr id="9" name="Content Placeholder 8"/>
          <p:cNvSpPr>
            <a:spLocks noGrp="1"/>
          </p:cNvSpPr>
          <p:nvPr>
            <p:ph idx="1"/>
          </p:nvPr>
        </p:nvSpPr>
        <p:spPr/>
        <p:txBody>
          <a:bodyPr/>
          <a:lstStyle/>
          <a:p>
            <a:endParaRPr lang="en-US" dirty="0"/>
          </a:p>
        </p:txBody>
      </p:sp>
    </p:spTree>
    <p:extLst>
      <p:ext uri="{BB962C8B-B14F-4D97-AF65-F5344CB8AC3E}">
        <p14:creationId xmlns="" xmlns:p14="http://schemas.microsoft.com/office/powerpoint/2010/main" val="508819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 xmlns:a16="http://schemas.microsoft.com/office/drawing/2014/main" id="{14F3C4F6-D397-0BD9-A538-5924FE6A2274}"/>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 xmlns:p14="http://schemas.microsoft.com/office/powerpoint/2010/main" val="2215096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 xmlns:a16="http://schemas.microsoft.com/office/drawing/2014/main" id="{50171276-61A6-B321-E1CC-1BFA14C0C8E8}"/>
              </a:ext>
            </a:extLst>
          </p:cNvPr>
          <p:cNvPicPr>
            <a:picLocks noChangeAspect="1"/>
          </p:cNvPicPr>
          <p:nvPr/>
        </p:nvPicPr>
        <p:blipFill>
          <a:blip r:embed="rId2" cstate="print"/>
          <a:stretch>
            <a:fillRect/>
          </a:stretch>
        </p:blipFill>
        <p:spPr>
          <a:xfrm>
            <a:off x="6771303" y="-83976"/>
            <a:ext cx="5143500" cy="6858000"/>
          </a:xfrm>
          <a:prstGeom prst="rect">
            <a:avLst/>
          </a:prstGeom>
        </p:spPr>
      </p:pic>
      <p:sp>
        <p:nvSpPr>
          <p:cNvPr id="6" name="CasetăText 5">
            <a:extLst>
              <a:ext uri="{FF2B5EF4-FFF2-40B4-BE49-F238E27FC236}">
                <a16:creationId xmlns="" xmlns:a16="http://schemas.microsoft.com/office/drawing/2014/main" id="{ACEAF7E8-8714-C68E-C4DE-D0CD58DF2937}"/>
              </a:ext>
            </a:extLst>
          </p:cNvPr>
          <p:cNvSpPr txBox="1"/>
          <p:nvPr/>
        </p:nvSpPr>
        <p:spPr>
          <a:xfrm>
            <a:off x="1604017" y="1918440"/>
            <a:ext cx="4217437" cy="3046988"/>
          </a:xfrm>
          <a:prstGeom prst="rect">
            <a:avLst/>
          </a:prstGeom>
          <a:noFill/>
        </p:spPr>
        <p:txBody>
          <a:bodyPr wrap="square" rtlCol="0">
            <a:spAutoFit/>
          </a:bodyPr>
          <a:lstStyle/>
          <a:p>
            <a:r>
              <a:rPr lang="en-US" sz="2400" dirty="0" err="1">
                <a:latin typeface="Arial" pitchFamily="34" charset="0"/>
                <a:cs typeface="Arial" pitchFamily="34" charset="0"/>
              </a:rPr>
              <a:t>Campusul</a:t>
            </a:r>
            <a:r>
              <a:rPr lang="en-US" sz="2400" dirty="0">
                <a:latin typeface="Arial" pitchFamily="34" charset="0"/>
                <a:cs typeface="Arial" pitchFamily="34" charset="0"/>
              </a:rPr>
              <a:t> Mobility Friends a </a:t>
            </a:r>
            <a:r>
              <a:rPr lang="en-US" sz="2400" dirty="0" err="1">
                <a:latin typeface="Arial" pitchFamily="34" charset="0"/>
                <a:cs typeface="Arial" pitchFamily="34" charset="0"/>
              </a:rPr>
              <a:t>completat</a:t>
            </a:r>
            <a:r>
              <a:rPr lang="en-US" sz="2400" dirty="0">
                <a:latin typeface="Arial" pitchFamily="34" charset="0"/>
                <a:cs typeface="Arial" pitchFamily="34" charset="0"/>
              </a:rPr>
              <a:t> </a:t>
            </a:r>
            <a:r>
              <a:rPr lang="en-US" sz="2400" dirty="0" err="1" smtClean="0">
                <a:latin typeface="Arial" pitchFamily="34" charset="0"/>
                <a:cs typeface="Arial" pitchFamily="34" charset="0"/>
              </a:rPr>
              <a:t>experien</a:t>
            </a:r>
            <a:r>
              <a:rPr lang="ro-RO" sz="2400" dirty="0" smtClean="0">
                <a:latin typeface="Arial" pitchFamily="34" charset="0"/>
                <a:cs typeface="Arial" pitchFamily="34" charset="0"/>
              </a:rPr>
              <a:t>ț</a:t>
            </a:r>
            <a:r>
              <a:rPr lang="en-US" sz="2400" dirty="0" smtClean="0">
                <a:latin typeface="Arial" pitchFamily="34" charset="0"/>
                <a:cs typeface="Arial" pitchFamily="34" charset="0"/>
              </a:rPr>
              <a:t>a </a:t>
            </a:r>
            <a:r>
              <a:rPr lang="en-US" sz="2400" dirty="0" err="1">
                <a:latin typeface="Arial" pitchFamily="34" charset="0"/>
                <a:cs typeface="Arial" pitchFamily="34" charset="0"/>
              </a:rPr>
              <a:t>noastra</a:t>
            </a:r>
            <a:r>
              <a:rPr lang="en-US" sz="2400" dirty="0">
                <a:latin typeface="Arial" pitchFamily="34" charset="0"/>
                <a:cs typeface="Arial" pitchFamily="34" charset="0"/>
              </a:rPr>
              <a:t> din </a:t>
            </a:r>
            <a:r>
              <a:rPr lang="en-US" sz="2400" dirty="0" err="1">
                <a:latin typeface="Arial" pitchFamily="34" charset="0"/>
                <a:cs typeface="Arial" pitchFamily="34" charset="0"/>
              </a:rPr>
              <a:t>Portugalia</a:t>
            </a:r>
            <a:r>
              <a:rPr lang="en-US" sz="2400" dirty="0">
                <a:latin typeface="Arial" pitchFamily="34" charset="0"/>
                <a:cs typeface="Arial" pitchFamily="34" charset="0"/>
              </a:rPr>
              <a:t>, </a:t>
            </a:r>
            <a:r>
              <a:rPr lang="en-US" sz="2400" dirty="0" err="1">
                <a:latin typeface="Arial" pitchFamily="34" charset="0"/>
                <a:cs typeface="Arial" pitchFamily="34" charset="0"/>
              </a:rPr>
              <a:t>prin</a:t>
            </a:r>
            <a:r>
              <a:rPr lang="en-US" sz="2400" dirty="0">
                <a:latin typeface="Arial" pitchFamily="34" charset="0"/>
                <a:cs typeface="Arial" pitchFamily="34" charset="0"/>
              </a:rPr>
              <a:t> </a:t>
            </a:r>
            <a:r>
              <a:rPr lang="en-US" sz="2400" dirty="0" err="1" smtClean="0">
                <a:latin typeface="Arial" pitchFamily="34" charset="0"/>
                <a:cs typeface="Arial" pitchFamily="34" charset="0"/>
              </a:rPr>
              <a:t>oportunit</a:t>
            </a:r>
            <a:r>
              <a:rPr lang="ro-RO" sz="2400" dirty="0" smtClean="0">
                <a:latin typeface="Arial" pitchFamily="34" charset="0"/>
                <a:cs typeface="Arial" pitchFamily="34" charset="0"/>
              </a:rPr>
              <a:t>ăț</a:t>
            </a:r>
            <a:r>
              <a:rPr lang="en-US" sz="2400" dirty="0" err="1" smtClean="0">
                <a:latin typeface="Arial" pitchFamily="34" charset="0"/>
                <a:cs typeface="Arial" pitchFamily="34" charset="0"/>
              </a:rPr>
              <a:t>ile</a:t>
            </a:r>
            <a:r>
              <a:rPr lang="en-US" sz="2400" dirty="0" smtClean="0">
                <a:latin typeface="Arial" pitchFamily="34" charset="0"/>
                <a:cs typeface="Arial" pitchFamily="34" charset="0"/>
              </a:rPr>
              <a:t> </a:t>
            </a:r>
            <a:r>
              <a:rPr lang="en-US" sz="2400" dirty="0" err="1">
                <a:latin typeface="Arial" pitchFamily="34" charset="0"/>
                <a:cs typeface="Arial" pitchFamily="34" charset="0"/>
              </a:rPr>
              <a:t>oferite</a:t>
            </a:r>
            <a:r>
              <a:rPr lang="en-US" sz="2400" dirty="0">
                <a:latin typeface="Arial" pitchFamily="34" charset="0"/>
                <a:cs typeface="Arial" pitchFamily="34" charset="0"/>
              </a:rPr>
              <a:t>. </a:t>
            </a:r>
            <a:r>
              <a:rPr lang="ro-RO" sz="2400" dirty="0" smtClean="0">
                <a:latin typeface="Arial" pitchFamily="34" charset="0"/>
                <a:cs typeface="Arial" pitchFamily="34" charset="0"/>
              </a:rPr>
              <a:t> </a:t>
            </a:r>
            <a:r>
              <a:rPr lang="en-US" sz="2400" dirty="0" err="1" smtClean="0">
                <a:latin typeface="Arial" pitchFamily="34" charset="0"/>
                <a:cs typeface="Arial" pitchFamily="34" charset="0"/>
              </a:rPr>
              <a:t>Aici</a:t>
            </a:r>
            <a:r>
              <a:rPr lang="en-US" sz="2400" dirty="0" smtClean="0">
                <a:latin typeface="Arial" pitchFamily="34" charset="0"/>
                <a:cs typeface="Arial" pitchFamily="34" charset="0"/>
              </a:rPr>
              <a:t> </a:t>
            </a:r>
            <a:r>
              <a:rPr lang="en-US" sz="2400" dirty="0">
                <a:latin typeface="Arial" pitchFamily="34" charset="0"/>
                <a:cs typeface="Arial" pitchFamily="34" charset="0"/>
              </a:rPr>
              <a:t>am </a:t>
            </a:r>
            <a:r>
              <a:rPr lang="en-US" sz="2400" dirty="0" err="1">
                <a:latin typeface="Arial" pitchFamily="34" charset="0"/>
                <a:cs typeface="Arial" pitchFamily="34" charset="0"/>
              </a:rPr>
              <a:t>avut</a:t>
            </a:r>
            <a:r>
              <a:rPr lang="en-US" sz="2400" dirty="0">
                <a:latin typeface="Arial" pitchFamily="34" charset="0"/>
                <a:cs typeface="Arial" pitchFamily="34" charset="0"/>
              </a:rPr>
              <a:t> </a:t>
            </a:r>
            <a:r>
              <a:rPr lang="en-US" sz="2400" dirty="0" err="1">
                <a:latin typeface="Arial" pitchFamily="34" charset="0"/>
                <a:cs typeface="Arial" pitchFamily="34" charset="0"/>
              </a:rPr>
              <a:t>ocazia</a:t>
            </a:r>
            <a:r>
              <a:rPr lang="en-US" sz="2400" dirty="0">
                <a:latin typeface="Arial" pitchFamily="34" charset="0"/>
                <a:cs typeface="Arial" pitchFamily="34" charset="0"/>
              </a:rPr>
              <a:t> </a:t>
            </a:r>
            <a:r>
              <a:rPr lang="ro-RO" sz="2400" dirty="0" smtClean="0">
                <a:latin typeface="Arial" pitchFamily="34" charset="0"/>
                <a:cs typeface="Arial" pitchFamily="34" charset="0"/>
              </a:rPr>
              <a:t>să </a:t>
            </a:r>
            <a:r>
              <a:rPr lang="en-US" sz="2400" dirty="0" err="1" smtClean="0">
                <a:latin typeface="Arial" pitchFamily="34" charset="0"/>
                <a:cs typeface="Arial" pitchFamily="34" charset="0"/>
              </a:rPr>
              <a:t>facem</a:t>
            </a:r>
            <a:r>
              <a:rPr lang="en-US" sz="2400" dirty="0" smtClean="0">
                <a:latin typeface="Arial" pitchFamily="34" charset="0"/>
                <a:cs typeface="Arial" pitchFamily="34" charset="0"/>
              </a:rPr>
              <a:t> </a:t>
            </a:r>
            <a:r>
              <a:rPr lang="en-US" sz="2400" dirty="0" err="1">
                <a:latin typeface="Arial" pitchFamily="34" charset="0"/>
                <a:cs typeface="Arial" pitchFamily="34" charset="0"/>
              </a:rPr>
              <a:t>schimb</a:t>
            </a:r>
            <a:r>
              <a:rPr lang="en-US" sz="2400" dirty="0">
                <a:latin typeface="Arial" pitchFamily="34" charset="0"/>
                <a:cs typeface="Arial" pitchFamily="34" charset="0"/>
              </a:rPr>
              <a:t> de </a:t>
            </a:r>
            <a:r>
              <a:rPr lang="en-US" sz="2400" dirty="0" err="1" smtClean="0">
                <a:latin typeface="Arial" pitchFamily="34" charset="0"/>
                <a:cs typeface="Arial" pitchFamily="34" charset="0"/>
              </a:rPr>
              <a:t>experien</a:t>
            </a:r>
            <a:r>
              <a:rPr lang="ro-RO" sz="2400" dirty="0" smtClean="0">
                <a:latin typeface="Arial" pitchFamily="34" charset="0"/>
                <a:cs typeface="Arial" pitchFamily="34" charset="0"/>
              </a:rPr>
              <a:t>ță</a:t>
            </a:r>
            <a:r>
              <a:rPr lang="en-US" sz="2400" dirty="0" smtClean="0">
                <a:latin typeface="Arial" pitchFamily="34" charset="0"/>
                <a:cs typeface="Arial" pitchFamily="34" charset="0"/>
              </a:rPr>
              <a:t> </a:t>
            </a:r>
            <a:r>
              <a:rPr lang="en-US" sz="2400" dirty="0">
                <a:latin typeface="Arial" pitchFamily="34" charset="0"/>
                <a:cs typeface="Arial" pitchFamily="34" charset="0"/>
              </a:rPr>
              <a:t>cu </a:t>
            </a:r>
            <a:r>
              <a:rPr lang="en-US" sz="2400" dirty="0" err="1">
                <a:latin typeface="Arial" pitchFamily="34" charset="0"/>
                <a:cs typeface="Arial" pitchFamily="34" charset="0"/>
              </a:rPr>
              <a:t>profesori</a:t>
            </a:r>
            <a:r>
              <a:rPr lang="en-US" sz="2400" dirty="0">
                <a:latin typeface="Arial" pitchFamily="34" charset="0"/>
                <a:cs typeface="Arial" pitchFamily="34" charset="0"/>
              </a:rPr>
              <a:t> </a:t>
            </a:r>
            <a:r>
              <a:rPr lang="en-US" sz="2400" dirty="0" err="1">
                <a:latin typeface="Arial" pitchFamily="34" charset="0"/>
                <a:cs typeface="Arial" pitchFamily="34" charset="0"/>
              </a:rPr>
              <a:t>si</a:t>
            </a:r>
            <a:r>
              <a:rPr lang="en-US" sz="2400" dirty="0">
                <a:latin typeface="Arial" pitchFamily="34" charset="0"/>
                <a:cs typeface="Arial" pitchFamily="34" charset="0"/>
              </a:rPr>
              <a:t> </a:t>
            </a:r>
            <a:r>
              <a:rPr lang="en-US" sz="2400" dirty="0" err="1">
                <a:latin typeface="Arial" pitchFamily="34" charset="0"/>
                <a:cs typeface="Arial" pitchFamily="34" charset="0"/>
              </a:rPr>
              <a:t>elevi</a:t>
            </a:r>
            <a:r>
              <a:rPr lang="en-US" sz="2400" dirty="0">
                <a:latin typeface="Arial" pitchFamily="34" charset="0"/>
                <a:cs typeface="Arial" pitchFamily="34" charset="0"/>
              </a:rPr>
              <a:t> din </a:t>
            </a:r>
            <a:r>
              <a:rPr lang="en-US" sz="2400" dirty="0" err="1">
                <a:latin typeface="Arial" pitchFamily="34" charset="0"/>
                <a:cs typeface="Arial" pitchFamily="34" charset="0"/>
              </a:rPr>
              <a:t>alte</a:t>
            </a:r>
            <a:r>
              <a:rPr lang="en-US" sz="2400" dirty="0">
                <a:latin typeface="Arial" pitchFamily="34" charset="0"/>
                <a:cs typeface="Arial" pitchFamily="34" charset="0"/>
              </a:rPr>
              <a:t> </a:t>
            </a:r>
            <a:r>
              <a:rPr lang="ro-RO" sz="2400" dirty="0" smtClean="0">
                <a:latin typeface="Arial" pitchFamily="34" charset="0"/>
                <a:cs typeface="Arial" pitchFamily="34" charset="0"/>
              </a:rPr>
              <a:t>ță</a:t>
            </a:r>
            <a:r>
              <a:rPr lang="en-US" sz="2400" dirty="0" err="1" smtClean="0">
                <a:latin typeface="Arial" pitchFamily="34" charset="0"/>
                <a:cs typeface="Arial" pitchFamily="34" charset="0"/>
              </a:rPr>
              <a:t>ri</a:t>
            </a:r>
            <a:r>
              <a:rPr lang="ro-RO" sz="2400" dirty="0" smtClean="0">
                <a:latin typeface="Arial" pitchFamily="34" charset="0"/>
                <a:cs typeface="Arial" pitchFamily="34" charset="0"/>
              </a:rPr>
              <a:t> aflați în stagii Erasmus+</a:t>
            </a:r>
            <a:r>
              <a:rPr lang="en-US" sz="2400" dirty="0" smtClean="0">
                <a:latin typeface="Arial" pitchFamily="34" charset="0"/>
                <a:cs typeface="Arial" pitchFamily="34" charset="0"/>
              </a:rPr>
              <a:t>.</a:t>
            </a:r>
            <a:endParaRPr lang="en-US" sz="2400" dirty="0">
              <a:latin typeface="Arial" pitchFamily="34" charset="0"/>
              <a:cs typeface="Arial" pitchFamily="34" charset="0"/>
            </a:endParaRPr>
          </a:p>
        </p:txBody>
      </p:sp>
    </p:spTree>
    <p:extLst>
      <p:ext uri="{BB962C8B-B14F-4D97-AF65-F5344CB8AC3E}">
        <p14:creationId xmlns="" xmlns:p14="http://schemas.microsoft.com/office/powerpoint/2010/main" val="143755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 xmlns:a16="http://schemas.microsoft.com/office/drawing/2014/main" id="{A05670A1-FD0D-C023-9F34-F6AFA4EFDCD7}"/>
              </a:ext>
            </a:extLst>
          </p:cNvPr>
          <p:cNvPicPr>
            <a:picLocks noChangeAspect="1"/>
          </p:cNvPicPr>
          <p:nvPr/>
        </p:nvPicPr>
        <p:blipFill>
          <a:blip r:embed="rId2"/>
          <a:stretch>
            <a:fillRect/>
          </a:stretch>
        </p:blipFill>
        <p:spPr>
          <a:xfrm>
            <a:off x="1859902" y="0"/>
            <a:ext cx="9144000" cy="6858000"/>
          </a:xfrm>
          <a:prstGeom prst="rect">
            <a:avLst/>
          </a:prstGeom>
        </p:spPr>
      </p:pic>
    </p:spTree>
    <p:extLst>
      <p:ext uri="{BB962C8B-B14F-4D97-AF65-F5344CB8AC3E}">
        <p14:creationId xmlns="" xmlns:p14="http://schemas.microsoft.com/office/powerpoint/2010/main" val="1410322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E8187762-EFE4-3F24-DFE6-B79CCCC7A740}"/>
              </a:ext>
            </a:extLst>
          </p:cNvPr>
          <p:cNvSpPr>
            <a:spLocks noGrp="1"/>
          </p:cNvSpPr>
          <p:nvPr>
            <p:ph idx="1"/>
          </p:nvPr>
        </p:nvSpPr>
        <p:spPr>
          <a:xfrm>
            <a:off x="1233016" y="1632204"/>
            <a:ext cx="3469612" cy="3593591"/>
          </a:xfrm>
        </p:spPr>
        <p:txBody>
          <a:bodyPr>
            <a:normAutofit/>
          </a:bodyPr>
          <a:lstStyle/>
          <a:p>
            <a:pPr marL="0" indent="0">
              <a:buNone/>
            </a:pPr>
            <a:r>
              <a:rPr lang="en-US" sz="2400" dirty="0">
                <a:solidFill>
                  <a:schemeClr val="tx1"/>
                </a:solidFill>
                <a:latin typeface="Arial" pitchFamily="34" charset="0"/>
                <a:cs typeface="Arial" pitchFamily="34" charset="0"/>
              </a:rPr>
              <a:t>Pe </a:t>
            </a:r>
            <a:r>
              <a:rPr lang="en-US" sz="2400" dirty="0" err="1">
                <a:solidFill>
                  <a:schemeClr val="tx1"/>
                </a:solidFill>
                <a:latin typeface="Arial" pitchFamily="34" charset="0"/>
                <a:cs typeface="Arial" pitchFamily="34" charset="0"/>
              </a:rPr>
              <a:t>parcursul</a:t>
            </a:r>
            <a:r>
              <a:rPr lang="en-US" sz="2400" dirty="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stagiului</a:t>
            </a:r>
            <a:r>
              <a:rPr lang="ro-RO" sz="2400" dirty="0" smtClean="0">
                <a:solidFill>
                  <a:schemeClr val="tx1"/>
                </a:solidFill>
                <a:latin typeface="Arial" pitchFamily="34" charset="0"/>
                <a:cs typeface="Arial" pitchFamily="34" charset="0"/>
              </a:rPr>
              <a:t>,</a:t>
            </a:r>
            <a:r>
              <a:rPr lang="en-US" sz="2400" dirty="0" smtClean="0">
                <a:solidFill>
                  <a:schemeClr val="tx1"/>
                </a:solidFill>
                <a:latin typeface="Arial" pitchFamily="34" charset="0"/>
                <a:cs typeface="Arial" pitchFamily="34" charset="0"/>
              </a:rPr>
              <a:t> </a:t>
            </a:r>
            <a:r>
              <a:rPr lang="en-US" sz="2400" dirty="0">
                <a:solidFill>
                  <a:schemeClr val="tx1"/>
                </a:solidFill>
                <a:latin typeface="Arial" pitchFamily="34" charset="0"/>
                <a:cs typeface="Arial" pitchFamily="34" charset="0"/>
              </a:rPr>
              <a:t>am </a:t>
            </a:r>
            <a:r>
              <a:rPr lang="en-US" sz="2400" dirty="0" err="1" smtClean="0">
                <a:solidFill>
                  <a:schemeClr val="tx1"/>
                </a:solidFill>
                <a:latin typeface="Arial" pitchFamily="34" charset="0"/>
                <a:cs typeface="Arial" pitchFamily="34" charset="0"/>
              </a:rPr>
              <a:t>organizat</a:t>
            </a:r>
            <a:r>
              <a:rPr lang="ro-RO" sz="2400" dirty="0" smtClean="0">
                <a:solidFill>
                  <a:schemeClr val="tx1"/>
                </a:solidFill>
                <a:latin typeface="Arial" pitchFamily="34" charset="0"/>
                <a:cs typeface="Arial" pitchFamily="34" charset="0"/>
              </a:rPr>
              <a:t>,</a:t>
            </a:r>
            <a:r>
              <a:rPr lang="en-US" sz="2400" dirty="0" smtClean="0">
                <a:solidFill>
                  <a:schemeClr val="tx1"/>
                </a:solidFill>
                <a:latin typeface="Arial" pitchFamily="34" charset="0"/>
                <a:cs typeface="Arial" pitchFamily="34" charset="0"/>
              </a:rPr>
              <a:t> </a:t>
            </a:r>
            <a:r>
              <a:rPr lang="ro-RO" sz="2400" dirty="0" smtClean="0">
                <a:solidFill>
                  <a:schemeClr val="tx1"/>
                </a:solidFill>
                <a:latin typeface="Arial" pitchFamily="34" charset="0"/>
                <a:cs typeface="Arial" pitchFamily="34" charset="0"/>
              </a:rPr>
              <a:t>î</a:t>
            </a:r>
            <a:r>
              <a:rPr lang="en-US" sz="2400" dirty="0" smtClean="0">
                <a:solidFill>
                  <a:schemeClr val="tx1"/>
                </a:solidFill>
                <a:latin typeface="Arial" pitchFamily="34" charset="0"/>
                <a:cs typeface="Arial" pitchFamily="34" charset="0"/>
              </a:rPr>
              <a:t>n </a:t>
            </a:r>
            <a:r>
              <a:rPr lang="en-US" sz="2400" dirty="0" err="1">
                <a:solidFill>
                  <a:schemeClr val="tx1"/>
                </a:solidFill>
                <a:latin typeface="Arial" pitchFamily="34" charset="0"/>
                <a:cs typeface="Arial" pitchFamily="34" charset="0"/>
              </a:rPr>
              <a:t>fiecare</a:t>
            </a:r>
            <a:r>
              <a:rPr lang="en-US" sz="2400" dirty="0">
                <a:solidFill>
                  <a:schemeClr val="tx1"/>
                </a:solidFill>
                <a:latin typeface="Arial" pitchFamily="34" charset="0"/>
                <a:cs typeface="Arial" pitchFamily="34" charset="0"/>
              </a:rPr>
              <a:t> </a:t>
            </a:r>
            <a:r>
              <a:rPr lang="en-US" sz="2400" dirty="0" smtClean="0">
                <a:solidFill>
                  <a:schemeClr val="tx1"/>
                </a:solidFill>
                <a:latin typeface="Arial" pitchFamily="34" charset="0"/>
                <a:cs typeface="Arial" pitchFamily="34" charset="0"/>
              </a:rPr>
              <a:t>sear</a:t>
            </a:r>
            <a:r>
              <a:rPr lang="ro-RO" sz="2400" dirty="0" smtClean="0">
                <a:solidFill>
                  <a:schemeClr val="tx1"/>
                </a:solidFill>
                <a:latin typeface="Arial" pitchFamily="34" charset="0"/>
                <a:cs typeface="Arial" pitchFamily="34" charset="0"/>
              </a:rPr>
              <a:t>ă,</a:t>
            </a:r>
            <a:r>
              <a:rPr lang="en-US" sz="2400" dirty="0" smtClean="0">
                <a:solidFill>
                  <a:schemeClr val="tx1"/>
                </a:solidFill>
                <a:latin typeface="Arial" pitchFamily="34" charset="0"/>
                <a:cs typeface="Arial" pitchFamily="34" charset="0"/>
              </a:rPr>
              <a:t> </a:t>
            </a:r>
            <a:r>
              <a:rPr lang="ro-RO" sz="2400" dirty="0" smtClean="0">
                <a:solidFill>
                  <a:schemeClr val="tx1"/>
                </a:solidFill>
                <a:latin typeface="Arial" pitchFamily="34" charset="0"/>
                <a:cs typeface="Arial" pitchFamily="34" charset="0"/>
              </a:rPr>
              <a:t>ș</a:t>
            </a:r>
            <a:r>
              <a:rPr lang="en-US" sz="2400" dirty="0" err="1" smtClean="0">
                <a:solidFill>
                  <a:schemeClr val="tx1"/>
                </a:solidFill>
                <a:latin typeface="Arial" pitchFamily="34" charset="0"/>
                <a:cs typeface="Arial" pitchFamily="34" charset="0"/>
              </a:rPr>
              <a:t>edin</a:t>
            </a:r>
            <a:r>
              <a:rPr lang="ro-RO" sz="2400" dirty="0" smtClean="0">
                <a:solidFill>
                  <a:schemeClr val="tx1"/>
                </a:solidFill>
                <a:latin typeface="Arial" pitchFamily="34" charset="0"/>
                <a:cs typeface="Arial" pitchFamily="34" charset="0"/>
              </a:rPr>
              <a:t>ț</a:t>
            </a:r>
            <a:r>
              <a:rPr lang="en-US" sz="2400" dirty="0" smtClean="0">
                <a:solidFill>
                  <a:schemeClr val="tx1"/>
                </a:solidFill>
                <a:latin typeface="Arial" pitchFamily="34" charset="0"/>
                <a:cs typeface="Arial" pitchFamily="34" charset="0"/>
              </a:rPr>
              <a:t>e </a:t>
            </a:r>
            <a:r>
              <a:rPr lang="ro-RO" sz="2400" dirty="0" smtClean="0">
                <a:solidFill>
                  <a:schemeClr val="tx1"/>
                </a:solidFill>
                <a:latin typeface="Arial" pitchFamily="34" charset="0"/>
                <a:cs typeface="Arial" pitchFamily="34" charset="0"/>
              </a:rPr>
              <a:t>î</a:t>
            </a:r>
            <a:r>
              <a:rPr lang="en-US" sz="2400" dirty="0" smtClean="0">
                <a:solidFill>
                  <a:schemeClr val="tx1"/>
                </a:solidFill>
                <a:latin typeface="Arial" pitchFamily="34" charset="0"/>
                <a:cs typeface="Arial" pitchFamily="34" charset="0"/>
              </a:rPr>
              <a:t>n </a:t>
            </a:r>
            <a:r>
              <a:rPr lang="en-US" sz="2400" dirty="0">
                <a:solidFill>
                  <a:schemeClr val="tx1"/>
                </a:solidFill>
                <a:latin typeface="Arial" pitchFamily="34" charset="0"/>
                <a:cs typeface="Arial" pitchFamily="34" charset="0"/>
              </a:rPr>
              <a:t>care am </a:t>
            </a:r>
            <a:r>
              <a:rPr lang="en-US" sz="2400" dirty="0" err="1">
                <a:solidFill>
                  <a:schemeClr val="tx1"/>
                </a:solidFill>
                <a:latin typeface="Arial" pitchFamily="34" charset="0"/>
                <a:cs typeface="Arial" pitchFamily="34" charset="0"/>
              </a:rPr>
              <a:t>stabilit</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sarcinile</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zilnice</a:t>
            </a:r>
            <a:r>
              <a:rPr lang="en-US" sz="2400" dirty="0">
                <a:solidFill>
                  <a:schemeClr val="tx1"/>
                </a:solidFill>
                <a:latin typeface="Arial" pitchFamily="34" charset="0"/>
                <a:cs typeface="Arial" pitchFamily="34" charset="0"/>
              </a:rPr>
              <a:t> ale </a:t>
            </a:r>
            <a:r>
              <a:rPr lang="en-US" sz="2400" dirty="0" err="1" smtClean="0">
                <a:solidFill>
                  <a:schemeClr val="tx1"/>
                </a:solidFill>
                <a:latin typeface="Arial" pitchFamily="34" charset="0"/>
                <a:cs typeface="Arial" pitchFamily="34" charset="0"/>
              </a:rPr>
              <a:t>membrilor</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grupului</a:t>
            </a:r>
            <a:r>
              <a:rPr lang="en-US" sz="2400" dirty="0" smtClean="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precum</a:t>
            </a:r>
            <a:r>
              <a:rPr lang="en-US" sz="2400" dirty="0">
                <a:solidFill>
                  <a:schemeClr val="tx1"/>
                </a:solidFill>
                <a:latin typeface="Arial" pitchFamily="34" charset="0"/>
                <a:cs typeface="Arial" pitchFamily="34" charset="0"/>
              </a:rPr>
              <a:t> </a:t>
            </a:r>
            <a:r>
              <a:rPr lang="ro-RO" sz="2400" dirty="0" err="1" smtClean="0">
                <a:solidFill>
                  <a:schemeClr val="tx1"/>
                </a:solidFill>
                <a:latin typeface="Arial" pitchFamily="34" charset="0"/>
                <a:cs typeface="Arial" pitchFamily="34" charset="0"/>
              </a:rPr>
              <a:t>ș</a:t>
            </a:r>
            <a:r>
              <a:rPr lang="en-US" sz="2400" dirty="0" err="1" smtClean="0">
                <a:solidFill>
                  <a:schemeClr val="tx1"/>
                </a:solidFill>
                <a:latin typeface="Arial" pitchFamily="34" charset="0"/>
                <a:cs typeface="Arial" pitchFamily="34" charset="0"/>
              </a:rPr>
              <a:t>i</a:t>
            </a:r>
            <a:r>
              <a:rPr lang="en-US" sz="2400" dirty="0" smtClean="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alte</a:t>
            </a:r>
            <a:r>
              <a:rPr lang="en-US" sz="2400" dirty="0">
                <a:solidFill>
                  <a:schemeClr val="tx1"/>
                </a:solidFill>
                <a:latin typeface="Arial" pitchFamily="34" charset="0"/>
                <a:cs typeface="Arial" pitchFamily="34" charset="0"/>
              </a:rPr>
              <a:t> </a:t>
            </a:r>
            <a:r>
              <a:rPr lang="en-US" sz="2400" dirty="0" smtClean="0">
                <a:solidFill>
                  <a:schemeClr val="tx1"/>
                </a:solidFill>
                <a:latin typeface="Arial" pitchFamily="34" charset="0"/>
                <a:cs typeface="Arial" pitchFamily="34" charset="0"/>
              </a:rPr>
              <a:t>aspect</a:t>
            </a:r>
            <a:r>
              <a:rPr lang="ro-RO" sz="2400" dirty="0" smtClean="0">
                <a:solidFill>
                  <a:schemeClr val="tx1"/>
                </a:solidFill>
                <a:latin typeface="Arial" pitchFamily="34" charset="0"/>
                <a:cs typeface="Arial" pitchFamily="34" charset="0"/>
              </a:rPr>
              <a:t>e organizatorice. </a:t>
            </a:r>
            <a:endParaRPr lang="en-US" sz="2400" dirty="0">
              <a:solidFill>
                <a:schemeClr val="tx1"/>
              </a:solidFill>
              <a:latin typeface="Arial" pitchFamily="34" charset="0"/>
              <a:cs typeface="Arial" pitchFamily="34" charset="0"/>
            </a:endParaRPr>
          </a:p>
        </p:txBody>
      </p:sp>
      <p:pic>
        <p:nvPicPr>
          <p:cNvPr id="5" name="Imagine 4">
            <a:extLst>
              <a:ext uri="{FF2B5EF4-FFF2-40B4-BE49-F238E27FC236}">
                <a16:creationId xmlns="" xmlns:a16="http://schemas.microsoft.com/office/drawing/2014/main" id="{E84D044D-5FF3-EE84-2A5B-6A7F507DE900}"/>
              </a:ext>
            </a:extLst>
          </p:cNvPr>
          <p:cNvPicPr>
            <a:picLocks noChangeAspect="1"/>
          </p:cNvPicPr>
          <p:nvPr/>
        </p:nvPicPr>
        <p:blipFill>
          <a:blip r:embed="rId2"/>
          <a:stretch>
            <a:fillRect/>
          </a:stretch>
        </p:blipFill>
        <p:spPr>
          <a:xfrm>
            <a:off x="5050972" y="0"/>
            <a:ext cx="6845559" cy="6858000"/>
          </a:xfrm>
          <a:prstGeom prst="rect">
            <a:avLst/>
          </a:prstGeom>
        </p:spPr>
      </p:pic>
    </p:spTree>
    <p:extLst>
      <p:ext uri="{BB962C8B-B14F-4D97-AF65-F5344CB8AC3E}">
        <p14:creationId xmlns="" xmlns:p14="http://schemas.microsoft.com/office/powerpoint/2010/main" val="1163159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D8A13E87-2835-B919-C488-BF74794FB92A}"/>
              </a:ext>
            </a:extLst>
          </p:cNvPr>
          <p:cNvSpPr>
            <a:spLocks noGrp="1"/>
          </p:cNvSpPr>
          <p:nvPr>
            <p:ph idx="1"/>
          </p:nvPr>
        </p:nvSpPr>
        <p:spPr>
          <a:xfrm>
            <a:off x="1035698" y="985652"/>
            <a:ext cx="3704254" cy="4381995"/>
          </a:xfrm>
        </p:spPr>
        <p:txBody>
          <a:bodyPr>
            <a:normAutofit fontScale="92500" lnSpcReduction="10000"/>
          </a:bodyPr>
          <a:lstStyle/>
          <a:p>
            <a:pPr marL="0" indent="0">
              <a:buNone/>
            </a:pPr>
            <a:r>
              <a:rPr lang="en-US" sz="2400" dirty="0">
                <a:solidFill>
                  <a:schemeClr val="tx1"/>
                </a:solidFill>
                <a:latin typeface="Arial" pitchFamily="34" charset="0"/>
                <a:cs typeface="Arial" pitchFamily="34" charset="0"/>
              </a:rPr>
              <a:t>Am </a:t>
            </a:r>
            <a:r>
              <a:rPr lang="en-US" sz="2400" dirty="0" err="1" smtClean="0">
                <a:solidFill>
                  <a:schemeClr val="tx1"/>
                </a:solidFill>
                <a:latin typeface="Arial" pitchFamily="34" charset="0"/>
                <a:cs typeface="Arial" pitchFamily="34" charset="0"/>
              </a:rPr>
              <a:t>valorificat</a:t>
            </a:r>
            <a:r>
              <a:rPr lang="en-US" sz="2400" dirty="0" smtClean="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toate</a:t>
            </a:r>
            <a:r>
              <a:rPr lang="en-US" sz="2400" dirty="0">
                <a:solidFill>
                  <a:schemeClr val="tx1"/>
                </a:solidFill>
                <a:latin typeface="Arial" pitchFamily="34" charset="0"/>
                <a:cs typeface="Arial" pitchFamily="34" charset="0"/>
              </a:rPr>
              <a:t> </a:t>
            </a:r>
            <a:r>
              <a:rPr lang="ro-RO" sz="2400" dirty="0" smtClean="0">
                <a:solidFill>
                  <a:schemeClr val="tx1"/>
                </a:solidFill>
                <a:latin typeface="Arial" pitchFamily="34" charset="0"/>
                <a:cs typeface="Arial" pitchFamily="34" charset="0"/>
              </a:rPr>
              <a:t>informațiile și experiența acumulate pe parcursul activităților în realizarea studiului de caz prezentat în cadrul evaluării stagiului. </a:t>
            </a:r>
          </a:p>
          <a:p>
            <a:pPr marL="0" indent="0">
              <a:buNone/>
            </a:pPr>
            <a:r>
              <a:rPr lang="ro-RO" sz="2400" dirty="0" smtClean="0">
                <a:solidFill>
                  <a:schemeClr val="tx1"/>
                </a:solidFill>
                <a:latin typeface="Arial" pitchFamily="34" charset="0"/>
                <a:cs typeface="Arial" pitchFamily="34" charset="0"/>
              </a:rPr>
              <a:t>Am </a:t>
            </a:r>
            <a:r>
              <a:rPr lang="en-US" sz="2400" dirty="0" err="1" smtClean="0">
                <a:solidFill>
                  <a:schemeClr val="tx1"/>
                </a:solidFill>
                <a:latin typeface="Arial" pitchFamily="34" charset="0"/>
                <a:cs typeface="Arial" pitchFamily="34" charset="0"/>
              </a:rPr>
              <a:t>finaliza</a:t>
            </a:r>
            <a:r>
              <a:rPr lang="ro-RO" sz="2400" dirty="0" smtClean="0">
                <a:solidFill>
                  <a:schemeClr val="tx1"/>
                </a:solidFill>
                <a:latin typeface="Arial" pitchFamily="34" charset="0"/>
                <a:cs typeface="Arial" pitchFamily="34" charset="0"/>
              </a:rPr>
              <a:t>t</a:t>
            </a:r>
            <a:r>
              <a:rPr lang="en-US" sz="2400" dirty="0" smtClean="0">
                <a:solidFill>
                  <a:schemeClr val="tx1"/>
                </a:solidFill>
                <a:latin typeface="Arial" pitchFamily="34" charset="0"/>
                <a:cs typeface="Arial" pitchFamily="34" charset="0"/>
              </a:rPr>
              <a:t> </a:t>
            </a:r>
            <a:r>
              <a:rPr lang="en-US" sz="2400" dirty="0">
                <a:solidFill>
                  <a:schemeClr val="tx1"/>
                </a:solidFill>
                <a:latin typeface="Arial" pitchFamily="34" charset="0"/>
                <a:cs typeface="Arial" pitchFamily="34" charset="0"/>
              </a:rPr>
              <a:t>cu </a:t>
            </a:r>
            <a:r>
              <a:rPr lang="en-US" sz="2400" dirty="0" err="1">
                <a:solidFill>
                  <a:schemeClr val="tx1"/>
                </a:solidFill>
                <a:latin typeface="Arial" pitchFamily="34" charset="0"/>
                <a:cs typeface="Arial" pitchFamily="34" charset="0"/>
              </a:rPr>
              <a:t>succes</a:t>
            </a:r>
            <a:r>
              <a:rPr lang="en-US" sz="2400" dirty="0">
                <a:solidFill>
                  <a:schemeClr val="tx1"/>
                </a:solidFill>
                <a:latin typeface="Arial" pitchFamily="34" charset="0"/>
                <a:cs typeface="Arial" pitchFamily="34" charset="0"/>
              </a:rPr>
              <a:t> </a:t>
            </a:r>
            <a:r>
              <a:rPr lang="ro-RO" sz="2400" dirty="0" smtClean="0">
                <a:solidFill>
                  <a:schemeClr val="tx1"/>
                </a:solidFill>
                <a:latin typeface="Arial" pitchFamily="34" charset="0"/>
                <a:cs typeface="Arial" pitchFamily="34" charset="0"/>
              </a:rPr>
              <a:t>evaluarea și ne-am bucurat de cadourile primite din partea gazdelor, de certificatele de participare și de certificatele Europass</a:t>
            </a:r>
            <a:r>
              <a:rPr lang="en-US" sz="2400" dirty="0" smtClean="0">
                <a:solidFill>
                  <a:schemeClr val="tx1"/>
                </a:solidFill>
                <a:latin typeface="Arial" pitchFamily="34" charset="0"/>
                <a:cs typeface="Arial" pitchFamily="34" charset="0"/>
              </a:rPr>
              <a:t>.</a:t>
            </a:r>
            <a:endParaRPr lang="en-US" sz="2400" dirty="0">
              <a:solidFill>
                <a:schemeClr val="tx1"/>
              </a:solidFill>
              <a:latin typeface="Arial" pitchFamily="34" charset="0"/>
              <a:cs typeface="Arial" pitchFamily="34" charset="0"/>
            </a:endParaRPr>
          </a:p>
        </p:txBody>
      </p:sp>
      <p:pic>
        <p:nvPicPr>
          <p:cNvPr id="5" name="Imagine 4">
            <a:extLst>
              <a:ext uri="{FF2B5EF4-FFF2-40B4-BE49-F238E27FC236}">
                <a16:creationId xmlns="" xmlns:a16="http://schemas.microsoft.com/office/drawing/2014/main" id="{96D413F7-CB54-9E80-F2B1-DDE2BE93231A}"/>
              </a:ext>
            </a:extLst>
          </p:cNvPr>
          <p:cNvPicPr>
            <a:picLocks noChangeAspect="1"/>
          </p:cNvPicPr>
          <p:nvPr/>
        </p:nvPicPr>
        <p:blipFill>
          <a:blip r:embed="rId2"/>
          <a:stretch>
            <a:fillRect/>
          </a:stretch>
        </p:blipFill>
        <p:spPr>
          <a:xfrm>
            <a:off x="4739952" y="0"/>
            <a:ext cx="7193901" cy="6858000"/>
          </a:xfrm>
          <a:prstGeom prst="rect">
            <a:avLst/>
          </a:prstGeom>
        </p:spPr>
      </p:pic>
    </p:spTree>
    <p:extLst>
      <p:ext uri="{BB962C8B-B14F-4D97-AF65-F5344CB8AC3E}">
        <p14:creationId xmlns="" xmlns:p14="http://schemas.microsoft.com/office/powerpoint/2010/main" val="1277017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solidFill>
                  <a:srgbClr val="FFC000"/>
                </a:solidFill>
                <a:latin typeface="Arial" pitchFamily="34" charset="0"/>
                <a:cs typeface="Arial" pitchFamily="34" charset="0"/>
              </a:rPr>
              <a:t>ACTIVITATEA CULTURALĂ</a:t>
            </a:r>
            <a:endParaRPr lang="en-US" dirty="0">
              <a:solidFill>
                <a:srgbClr val="FFC000"/>
              </a:solidFill>
              <a:latin typeface="Arial" pitchFamily="34" charset="0"/>
              <a:cs typeface="Arial" pitchFamily="34" charset="0"/>
            </a:endParaRPr>
          </a:p>
        </p:txBody>
      </p:sp>
      <p:sp>
        <p:nvSpPr>
          <p:cNvPr id="3" name="Text Placeholder 2"/>
          <p:cNvSpPr>
            <a:spLocks noGrp="1"/>
          </p:cNvSpPr>
          <p:nvPr>
            <p:ph type="body" idx="1"/>
          </p:nvPr>
        </p:nvSpPr>
        <p:spPr/>
        <p:txBody>
          <a:bodyPr/>
          <a:lstStyle/>
          <a:p>
            <a:r>
              <a:rPr lang="ro-RO" dirty="0" smtClean="0"/>
              <a:t>PORTUGALIA</a:t>
            </a:r>
          </a:p>
          <a:p>
            <a:r>
              <a:rPr lang="ro-RO" dirty="0" smtClean="0"/>
              <a:t>REGIUNEA PORTO- BRAGA- BARCELOS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2B5322AF-B0D6-BE7E-FD2A-9BBAA9DB306E}"/>
              </a:ext>
            </a:extLst>
          </p:cNvPr>
          <p:cNvSpPr>
            <a:spLocks noGrp="1"/>
          </p:cNvSpPr>
          <p:nvPr>
            <p:ph idx="1"/>
          </p:nvPr>
        </p:nvSpPr>
        <p:spPr>
          <a:xfrm>
            <a:off x="1177034" y="373227"/>
            <a:ext cx="4309366" cy="5812970"/>
          </a:xfrm>
        </p:spPr>
        <p:txBody>
          <a:bodyPr>
            <a:normAutofit lnSpcReduction="10000"/>
          </a:bodyPr>
          <a:lstStyle/>
          <a:p>
            <a:pPr marL="0" indent="0">
              <a:buNone/>
            </a:pPr>
            <a:endParaRPr lang="en-US" dirty="0">
              <a:solidFill>
                <a:schemeClr val="tx1"/>
              </a:solidFill>
            </a:endParaRPr>
          </a:p>
          <a:p>
            <a:pPr marL="0" indent="0">
              <a:buNone/>
            </a:pPr>
            <a:r>
              <a:rPr lang="ro-RO" sz="2400" dirty="0" smtClean="0">
                <a:solidFill>
                  <a:schemeClr val="tx1"/>
                </a:solidFill>
                <a:latin typeface="Arial" pitchFamily="34" charset="0"/>
                <a:cs typeface="Arial" pitchFamily="34" charset="0"/>
              </a:rPr>
              <a:t>V</a:t>
            </a:r>
            <a:r>
              <a:rPr lang="en-US" sz="2400" dirty="0" err="1" smtClean="0">
                <a:solidFill>
                  <a:schemeClr val="tx1"/>
                </a:solidFill>
                <a:latin typeface="Arial" pitchFamily="34" charset="0"/>
                <a:cs typeface="Arial" pitchFamily="34" charset="0"/>
              </a:rPr>
              <a:t>izita</a:t>
            </a:r>
            <a:r>
              <a:rPr lang="ro-RO" sz="2400" dirty="0" smtClean="0">
                <a:solidFill>
                  <a:schemeClr val="tx1"/>
                </a:solidFill>
                <a:latin typeface="Arial" pitchFamily="34" charset="0"/>
                <a:cs typeface="Arial" pitchFamily="34" charset="0"/>
              </a:rPr>
              <a:t> </a:t>
            </a:r>
            <a:r>
              <a:rPr lang="en-US" sz="2400" dirty="0" smtClean="0">
                <a:solidFill>
                  <a:schemeClr val="tx1"/>
                </a:solidFill>
                <a:latin typeface="Arial" pitchFamily="34" charset="0"/>
                <a:cs typeface="Arial" pitchFamily="34" charset="0"/>
              </a:rPr>
              <a:t> cultural</a:t>
            </a:r>
            <a:r>
              <a:rPr lang="ro-RO" sz="2400" dirty="0" smtClean="0">
                <a:solidFill>
                  <a:schemeClr val="tx1"/>
                </a:solidFill>
                <a:latin typeface="Arial" pitchFamily="34" charset="0"/>
                <a:cs typeface="Arial" pitchFamily="34" charset="0"/>
              </a:rPr>
              <a:t>ă a fost</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menit</a:t>
            </a:r>
            <a:r>
              <a:rPr lang="ro-RO" sz="2400" dirty="0" smtClean="0">
                <a:solidFill>
                  <a:schemeClr val="tx1"/>
                </a:solidFill>
                <a:latin typeface="Arial" pitchFamily="34" charset="0"/>
                <a:cs typeface="Arial" pitchFamily="34" charset="0"/>
              </a:rPr>
              <a:t>ă</a:t>
            </a:r>
            <a:r>
              <a:rPr lang="en-US" sz="2400" dirty="0" smtClean="0">
                <a:solidFill>
                  <a:schemeClr val="tx1"/>
                </a:solidFill>
                <a:latin typeface="Arial" pitchFamily="34" charset="0"/>
                <a:cs typeface="Arial" pitchFamily="34" charset="0"/>
              </a:rPr>
              <a:t> s</a:t>
            </a:r>
            <a:r>
              <a:rPr lang="ro-RO" sz="2400" dirty="0" smtClean="0">
                <a:solidFill>
                  <a:schemeClr val="tx1"/>
                </a:solidFill>
                <a:latin typeface="Arial" pitchFamily="34" charset="0"/>
                <a:cs typeface="Arial" pitchFamily="34" charset="0"/>
              </a:rPr>
              <a:t>ă</a:t>
            </a:r>
            <a:r>
              <a:rPr lang="en-US" sz="2400" dirty="0" smtClean="0">
                <a:solidFill>
                  <a:schemeClr val="tx1"/>
                </a:solidFill>
                <a:latin typeface="Arial" pitchFamily="34" charset="0"/>
                <a:cs typeface="Arial" pitchFamily="34" charset="0"/>
              </a:rPr>
              <a:t> </a:t>
            </a:r>
            <a:r>
              <a:rPr lang="en-US" sz="2400" dirty="0">
                <a:solidFill>
                  <a:schemeClr val="tx1"/>
                </a:solidFill>
                <a:latin typeface="Arial" pitchFamily="34" charset="0"/>
                <a:cs typeface="Arial" pitchFamily="34" charset="0"/>
              </a:rPr>
              <a:t>ne </a:t>
            </a:r>
            <a:r>
              <a:rPr lang="en-US" sz="2400" dirty="0" err="1" smtClean="0">
                <a:solidFill>
                  <a:schemeClr val="tx1"/>
                </a:solidFill>
                <a:latin typeface="Arial" pitchFamily="34" charset="0"/>
                <a:cs typeface="Arial" pitchFamily="34" charset="0"/>
              </a:rPr>
              <a:t>introduc</a:t>
            </a:r>
            <a:r>
              <a:rPr lang="ro-RO" sz="2400" dirty="0" smtClean="0">
                <a:solidFill>
                  <a:schemeClr val="tx1"/>
                </a:solidFill>
                <a:latin typeface="Arial" pitchFamily="34" charset="0"/>
                <a:cs typeface="Arial" pitchFamily="34" charset="0"/>
              </a:rPr>
              <a:t>ă</a:t>
            </a:r>
            <a:r>
              <a:rPr lang="en-US" sz="2400" dirty="0" smtClean="0">
                <a:solidFill>
                  <a:schemeClr val="tx1"/>
                </a:solidFill>
                <a:latin typeface="Arial" pitchFamily="34" charset="0"/>
                <a:cs typeface="Arial" pitchFamily="34" charset="0"/>
              </a:rPr>
              <a:t> </a:t>
            </a:r>
            <a:r>
              <a:rPr lang="ro-RO" sz="2400" dirty="0" smtClean="0">
                <a:solidFill>
                  <a:schemeClr val="tx1"/>
                </a:solidFill>
                <a:latin typeface="Arial" pitchFamily="34" charset="0"/>
                <a:cs typeface="Arial" pitchFamily="34" charset="0"/>
              </a:rPr>
              <a:t>î</a:t>
            </a:r>
            <a:r>
              <a:rPr lang="en-US" sz="2400" dirty="0" smtClean="0">
                <a:solidFill>
                  <a:schemeClr val="tx1"/>
                </a:solidFill>
                <a:latin typeface="Arial" pitchFamily="34" charset="0"/>
                <a:cs typeface="Arial" pitchFamily="34" charset="0"/>
              </a:rPr>
              <a:t>n </a:t>
            </a:r>
            <a:r>
              <a:rPr lang="en-US" sz="2400" dirty="0" err="1">
                <a:solidFill>
                  <a:schemeClr val="tx1"/>
                </a:solidFill>
                <a:latin typeface="Arial" pitchFamily="34" charset="0"/>
                <a:cs typeface="Arial" pitchFamily="34" charset="0"/>
              </a:rPr>
              <a:t>universul</a:t>
            </a:r>
            <a:r>
              <a:rPr lang="en-US" sz="2400" dirty="0">
                <a:solidFill>
                  <a:schemeClr val="tx1"/>
                </a:solidFill>
                <a:latin typeface="Arial" pitchFamily="34" charset="0"/>
                <a:cs typeface="Arial" pitchFamily="34" charset="0"/>
              </a:rPr>
              <a:t> </a:t>
            </a:r>
            <a:r>
              <a:rPr lang="ro-RO" sz="2400" dirty="0" err="1" smtClean="0">
                <a:solidFill>
                  <a:schemeClr val="tx1"/>
                </a:solidFill>
                <a:latin typeface="Arial" pitchFamily="34" charset="0"/>
                <a:cs typeface="Arial" pitchFamily="34" charset="0"/>
              </a:rPr>
              <a:t>p</a:t>
            </a:r>
            <a:r>
              <a:rPr lang="en-US" sz="2400" dirty="0" err="1" smtClean="0">
                <a:solidFill>
                  <a:schemeClr val="tx1"/>
                </a:solidFill>
                <a:latin typeface="Arial" pitchFamily="34" charset="0"/>
                <a:cs typeface="Arial" pitchFamily="34" charset="0"/>
              </a:rPr>
              <a:t>ortughez</a:t>
            </a:r>
            <a:r>
              <a:rPr lang="en-US" sz="2400" dirty="0">
                <a:solidFill>
                  <a:schemeClr val="tx1"/>
                </a:solidFill>
                <a:latin typeface="Arial" pitchFamily="34" charset="0"/>
                <a:cs typeface="Arial" pitchFamily="34" charset="0"/>
              </a:rPr>
              <a:t>. </a:t>
            </a:r>
            <a:r>
              <a:rPr lang="en-US" sz="2400" i="0" u="none" strike="noStrike" dirty="0" err="1" smtClean="0">
                <a:solidFill>
                  <a:schemeClr val="tx1"/>
                </a:solidFill>
                <a:effectLst/>
                <a:latin typeface="Arial" pitchFamily="34" charset="0"/>
                <a:cs typeface="Arial" pitchFamily="34" charset="0"/>
              </a:rPr>
              <a:t>Guimarães</a:t>
            </a:r>
            <a:r>
              <a:rPr lang="ro-RO" sz="2400" dirty="0" smtClean="0">
                <a:solidFill>
                  <a:schemeClr val="tx1"/>
                </a:solidFill>
                <a:latin typeface="Arial" pitchFamily="34" charset="0"/>
                <a:cs typeface="Arial" pitchFamily="34" charset="0"/>
              </a:rPr>
              <a:t>,</a:t>
            </a:r>
            <a:r>
              <a:rPr lang="en-US" sz="2400" i="0" u="none" strike="noStrike" dirty="0" smtClean="0">
                <a:solidFill>
                  <a:schemeClr val="tx1"/>
                </a:solidFill>
                <a:effectLst/>
                <a:latin typeface="Arial" pitchFamily="34" charset="0"/>
                <a:cs typeface="Arial" pitchFamily="34" charset="0"/>
              </a:rPr>
              <a:t> Braga</a:t>
            </a:r>
            <a:r>
              <a:rPr lang="ro-RO" sz="2400" i="0" u="none" strike="noStrike" dirty="0" smtClean="0">
                <a:solidFill>
                  <a:schemeClr val="tx1"/>
                </a:solidFill>
                <a:effectLst/>
                <a:latin typeface="Arial" pitchFamily="34" charset="0"/>
                <a:cs typeface="Arial" pitchFamily="34" charset="0"/>
              </a:rPr>
              <a:t> și Porto</a:t>
            </a:r>
            <a:r>
              <a:rPr lang="en-US" sz="2400" i="0" u="none" strike="noStrike" dirty="0" smtClean="0">
                <a:solidFill>
                  <a:schemeClr val="tx1"/>
                </a:solidFill>
                <a:effectLst/>
                <a:latin typeface="Arial" pitchFamily="34" charset="0"/>
                <a:cs typeface="Arial" pitchFamily="34" charset="0"/>
              </a:rPr>
              <a:t> </a:t>
            </a:r>
            <a:r>
              <a:rPr lang="en-US" sz="2400" i="0" u="none" strike="noStrike" dirty="0">
                <a:solidFill>
                  <a:schemeClr val="tx1"/>
                </a:solidFill>
                <a:effectLst/>
                <a:latin typeface="Arial" pitchFamily="34" charset="0"/>
                <a:cs typeface="Arial" pitchFamily="34" charset="0"/>
              </a:rPr>
              <a:t>au </a:t>
            </a:r>
            <a:r>
              <a:rPr lang="en-US" sz="2400" i="0" u="none" strike="noStrike" dirty="0" err="1">
                <a:solidFill>
                  <a:schemeClr val="tx1"/>
                </a:solidFill>
                <a:effectLst/>
                <a:latin typeface="Arial" pitchFamily="34" charset="0"/>
                <a:cs typeface="Arial" pitchFamily="34" charset="0"/>
              </a:rPr>
              <a:t>fost</a:t>
            </a:r>
            <a:r>
              <a:rPr lang="en-US" sz="2400" i="0" u="none" strike="noStrike" dirty="0">
                <a:solidFill>
                  <a:schemeClr val="tx1"/>
                </a:solidFill>
                <a:effectLst/>
                <a:latin typeface="Arial" pitchFamily="34" charset="0"/>
                <a:cs typeface="Arial" pitchFamily="34" charset="0"/>
              </a:rPr>
              <a:t> </a:t>
            </a:r>
            <a:r>
              <a:rPr lang="en-US" sz="2400" i="0" u="none" strike="noStrike" dirty="0" err="1" smtClean="0">
                <a:solidFill>
                  <a:schemeClr val="tx1"/>
                </a:solidFill>
                <a:effectLst/>
                <a:latin typeface="Arial" pitchFamily="34" charset="0"/>
                <a:cs typeface="Arial" pitchFamily="34" charset="0"/>
              </a:rPr>
              <a:t>ora</a:t>
            </a:r>
            <a:r>
              <a:rPr lang="ro-RO" sz="2400" i="0" u="none" strike="noStrike" dirty="0" smtClean="0">
                <a:solidFill>
                  <a:schemeClr val="tx1"/>
                </a:solidFill>
                <a:effectLst/>
                <a:latin typeface="Arial" pitchFamily="34" charset="0"/>
                <a:cs typeface="Arial" pitchFamily="34" charset="0"/>
              </a:rPr>
              <a:t>ș</a:t>
            </a:r>
            <a:r>
              <a:rPr lang="en-US" sz="2400" i="0" u="none" strike="noStrike" dirty="0" err="1" smtClean="0">
                <a:solidFill>
                  <a:schemeClr val="tx1"/>
                </a:solidFill>
                <a:effectLst/>
                <a:latin typeface="Arial" pitchFamily="34" charset="0"/>
                <a:cs typeface="Arial" pitchFamily="34" charset="0"/>
              </a:rPr>
              <a:t>ele</a:t>
            </a:r>
            <a:r>
              <a:rPr lang="en-US" sz="2400" i="0" u="none" strike="noStrike" dirty="0" smtClean="0">
                <a:solidFill>
                  <a:schemeClr val="tx1"/>
                </a:solidFill>
                <a:effectLst/>
                <a:latin typeface="Arial" pitchFamily="34" charset="0"/>
                <a:cs typeface="Arial" pitchFamily="34" charset="0"/>
              </a:rPr>
              <a:t> </a:t>
            </a:r>
            <a:r>
              <a:rPr lang="en-US" sz="2400" i="0" u="none" strike="noStrike" dirty="0">
                <a:solidFill>
                  <a:schemeClr val="tx1"/>
                </a:solidFill>
                <a:effectLst/>
                <a:latin typeface="Arial" pitchFamily="34" charset="0"/>
                <a:cs typeface="Arial" pitchFamily="34" charset="0"/>
              </a:rPr>
              <a:t>care ne-au </a:t>
            </a:r>
            <a:r>
              <a:rPr lang="en-US" sz="2400" i="0" u="none" strike="noStrike" dirty="0" err="1">
                <a:solidFill>
                  <a:schemeClr val="tx1"/>
                </a:solidFill>
                <a:effectLst/>
                <a:latin typeface="Arial" pitchFamily="34" charset="0"/>
                <a:cs typeface="Arial" pitchFamily="34" charset="0"/>
              </a:rPr>
              <a:t>oferit</a:t>
            </a:r>
            <a:r>
              <a:rPr lang="en-US" sz="2400" i="0" u="none" strike="noStrike" dirty="0">
                <a:solidFill>
                  <a:schemeClr val="tx1"/>
                </a:solidFill>
                <a:effectLst/>
                <a:latin typeface="Arial" pitchFamily="34" charset="0"/>
                <a:cs typeface="Arial" pitchFamily="34" charset="0"/>
              </a:rPr>
              <a:t> o </a:t>
            </a:r>
            <a:r>
              <a:rPr lang="en-US" sz="2400" i="0" u="none" strike="noStrike" dirty="0" err="1">
                <a:solidFill>
                  <a:schemeClr val="tx1"/>
                </a:solidFill>
                <a:effectLst/>
                <a:latin typeface="Arial" pitchFamily="34" charset="0"/>
                <a:cs typeface="Arial" pitchFamily="34" charset="0"/>
              </a:rPr>
              <a:t>viziunea</a:t>
            </a:r>
            <a:r>
              <a:rPr lang="en-US" sz="2400" i="0" u="none" strike="noStrike" dirty="0">
                <a:solidFill>
                  <a:schemeClr val="tx1"/>
                </a:solidFill>
                <a:effectLst/>
                <a:latin typeface="Arial" pitchFamily="34" charset="0"/>
                <a:cs typeface="Arial" pitchFamily="34" charset="0"/>
              </a:rPr>
              <a:t> </a:t>
            </a:r>
            <a:r>
              <a:rPr lang="en-US" sz="2400" i="0" u="none" strike="noStrike" dirty="0" err="1">
                <a:solidFill>
                  <a:schemeClr val="tx1"/>
                </a:solidFill>
                <a:effectLst/>
                <a:latin typeface="Arial" pitchFamily="34" charset="0"/>
                <a:cs typeface="Arial" pitchFamily="34" charset="0"/>
              </a:rPr>
              <a:t>mai</a:t>
            </a:r>
            <a:r>
              <a:rPr lang="en-US" sz="2400" i="0" u="none" strike="noStrike" dirty="0">
                <a:solidFill>
                  <a:schemeClr val="tx1"/>
                </a:solidFill>
                <a:effectLst/>
                <a:latin typeface="Arial" pitchFamily="34" charset="0"/>
                <a:cs typeface="Arial" pitchFamily="34" charset="0"/>
              </a:rPr>
              <a:t> </a:t>
            </a:r>
            <a:r>
              <a:rPr lang="en-US" sz="2400" i="0" u="none" strike="noStrike" dirty="0" err="1" smtClean="0">
                <a:solidFill>
                  <a:schemeClr val="tx1"/>
                </a:solidFill>
                <a:effectLst/>
                <a:latin typeface="Arial" pitchFamily="34" charset="0"/>
                <a:cs typeface="Arial" pitchFamily="34" charset="0"/>
              </a:rPr>
              <a:t>ampl</a:t>
            </a:r>
            <a:r>
              <a:rPr lang="ro-RO" sz="2400" i="0" u="none" strike="noStrike" dirty="0" smtClean="0">
                <a:solidFill>
                  <a:schemeClr val="tx1"/>
                </a:solidFill>
                <a:effectLst/>
                <a:latin typeface="Arial" pitchFamily="34" charset="0"/>
                <a:cs typeface="Arial" pitchFamily="34" charset="0"/>
              </a:rPr>
              <a:t>ă</a:t>
            </a:r>
            <a:r>
              <a:rPr lang="en-US" sz="2400" i="0" u="none" strike="noStrike" dirty="0" smtClean="0">
                <a:solidFill>
                  <a:schemeClr val="tx1"/>
                </a:solidFill>
                <a:effectLst/>
                <a:latin typeface="Arial" pitchFamily="34" charset="0"/>
                <a:cs typeface="Arial" pitchFamily="34" charset="0"/>
              </a:rPr>
              <a:t> </a:t>
            </a:r>
            <a:r>
              <a:rPr lang="en-US" sz="2400" i="0" u="none" strike="noStrike" dirty="0" err="1" smtClean="0">
                <a:solidFill>
                  <a:schemeClr val="tx1"/>
                </a:solidFill>
                <a:effectLst/>
                <a:latin typeface="Arial" pitchFamily="34" charset="0"/>
                <a:cs typeface="Arial" pitchFamily="34" charset="0"/>
              </a:rPr>
              <a:t>asu</a:t>
            </a:r>
            <a:r>
              <a:rPr lang="ro-RO" sz="2400" i="0" u="none" strike="noStrike" dirty="0" smtClean="0">
                <a:solidFill>
                  <a:schemeClr val="tx1"/>
                </a:solidFill>
                <a:effectLst/>
                <a:latin typeface="Arial" pitchFamily="34" charset="0"/>
                <a:cs typeface="Arial" pitchFamily="34" charset="0"/>
              </a:rPr>
              <a:t>p</a:t>
            </a:r>
            <a:r>
              <a:rPr lang="en-US" sz="2400" i="0" u="none" strike="noStrike" dirty="0" err="1" smtClean="0">
                <a:solidFill>
                  <a:schemeClr val="tx1"/>
                </a:solidFill>
                <a:effectLst/>
                <a:latin typeface="Arial" pitchFamily="34" charset="0"/>
                <a:cs typeface="Arial" pitchFamily="34" charset="0"/>
              </a:rPr>
              <a:t>ra</a:t>
            </a:r>
            <a:r>
              <a:rPr lang="en-US" sz="2400" i="0" u="none" strike="noStrike" dirty="0" smtClean="0">
                <a:solidFill>
                  <a:schemeClr val="tx1"/>
                </a:solidFill>
                <a:effectLst/>
                <a:latin typeface="Arial" pitchFamily="34" charset="0"/>
                <a:cs typeface="Arial" pitchFamily="34" charset="0"/>
              </a:rPr>
              <a:t> </a:t>
            </a:r>
            <a:r>
              <a:rPr lang="en-US" sz="2400" i="0" u="none" strike="noStrike" dirty="0" err="1">
                <a:solidFill>
                  <a:schemeClr val="tx1"/>
                </a:solidFill>
                <a:effectLst/>
                <a:latin typeface="Arial" pitchFamily="34" charset="0"/>
                <a:cs typeface="Arial" pitchFamily="34" charset="0"/>
              </a:rPr>
              <a:t>stilului</a:t>
            </a:r>
            <a:r>
              <a:rPr lang="en-US" sz="2400" i="0" u="none" strike="noStrike" dirty="0">
                <a:solidFill>
                  <a:schemeClr val="tx1"/>
                </a:solidFill>
                <a:effectLst/>
                <a:latin typeface="Arial" pitchFamily="34" charset="0"/>
                <a:cs typeface="Arial" pitchFamily="34" charset="0"/>
              </a:rPr>
              <a:t> de </a:t>
            </a:r>
            <a:r>
              <a:rPr lang="en-US" sz="2400" i="0" u="none" strike="noStrike" dirty="0" smtClean="0">
                <a:solidFill>
                  <a:schemeClr val="tx1"/>
                </a:solidFill>
                <a:effectLst/>
                <a:latin typeface="Arial" pitchFamily="34" charset="0"/>
                <a:cs typeface="Arial" pitchFamily="34" charset="0"/>
              </a:rPr>
              <a:t>via</a:t>
            </a:r>
            <a:r>
              <a:rPr lang="ro-RO" sz="2400" i="0" u="none" strike="noStrike" dirty="0" smtClean="0">
                <a:solidFill>
                  <a:schemeClr val="tx1"/>
                </a:solidFill>
                <a:effectLst/>
                <a:latin typeface="Arial" pitchFamily="34" charset="0"/>
                <a:cs typeface="Arial" pitchFamily="34" charset="0"/>
              </a:rPr>
              <a:t>ță</a:t>
            </a:r>
            <a:r>
              <a:rPr lang="en-US" sz="2400" i="0" u="none" strike="noStrike" dirty="0" smtClean="0">
                <a:solidFill>
                  <a:schemeClr val="tx1"/>
                </a:solidFill>
                <a:effectLst/>
                <a:latin typeface="Arial" pitchFamily="34" charset="0"/>
                <a:cs typeface="Arial" pitchFamily="34" charset="0"/>
              </a:rPr>
              <a:t> </a:t>
            </a:r>
            <a:r>
              <a:rPr lang="en-US" sz="2400" i="0" u="none" strike="noStrike" dirty="0">
                <a:solidFill>
                  <a:schemeClr val="tx1"/>
                </a:solidFill>
                <a:effectLst/>
                <a:latin typeface="Arial" pitchFamily="34" charset="0"/>
                <a:cs typeface="Arial" pitchFamily="34" charset="0"/>
              </a:rPr>
              <a:t>din </a:t>
            </a:r>
            <a:r>
              <a:rPr lang="en-US" sz="2400" i="0" u="none" strike="noStrike" dirty="0" err="1">
                <a:solidFill>
                  <a:schemeClr val="tx1"/>
                </a:solidFill>
                <a:effectLst/>
                <a:latin typeface="Arial" pitchFamily="34" charset="0"/>
                <a:cs typeface="Arial" pitchFamily="34" charset="0"/>
              </a:rPr>
              <a:t>Portugalia</a:t>
            </a:r>
            <a:r>
              <a:rPr lang="en-US" sz="2400" i="0" u="none" strike="noStrike" dirty="0">
                <a:solidFill>
                  <a:schemeClr val="tx1"/>
                </a:solidFill>
                <a:effectLst/>
                <a:latin typeface="Arial" pitchFamily="34" charset="0"/>
                <a:cs typeface="Arial" pitchFamily="34" charset="0"/>
              </a:rPr>
              <a:t>. </a:t>
            </a:r>
            <a:r>
              <a:rPr lang="en-US" sz="2400" i="0" u="none" strike="noStrike" dirty="0" err="1">
                <a:solidFill>
                  <a:schemeClr val="tx1"/>
                </a:solidFill>
                <a:effectLst/>
                <a:latin typeface="Arial" pitchFamily="34" charset="0"/>
                <a:cs typeface="Arial" pitchFamily="34" charset="0"/>
              </a:rPr>
              <a:t>Prin</a:t>
            </a:r>
            <a:r>
              <a:rPr lang="en-US" sz="2400" i="0" u="none" strike="noStrike" dirty="0">
                <a:solidFill>
                  <a:schemeClr val="tx1"/>
                </a:solidFill>
                <a:effectLst/>
                <a:latin typeface="Arial" pitchFamily="34" charset="0"/>
                <a:cs typeface="Arial" pitchFamily="34" charset="0"/>
              </a:rPr>
              <a:t> </a:t>
            </a:r>
            <a:r>
              <a:rPr lang="en-US" sz="2400" i="0" u="none" strike="noStrike" dirty="0" err="1" smtClean="0">
                <a:solidFill>
                  <a:schemeClr val="tx1"/>
                </a:solidFill>
                <a:effectLst/>
                <a:latin typeface="Arial" pitchFamily="34" charset="0"/>
                <a:cs typeface="Arial" pitchFamily="34" charset="0"/>
              </a:rPr>
              <a:t>aceast</a:t>
            </a:r>
            <a:r>
              <a:rPr lang="ro-RO" sz="2400" i="0" u="none" strike="noStrike" dirty="0" smtClean="0">
                <a:solidFill>
                  <a:schemeClr val="tx1"/>
                </a:solidFill>
                <a:effectLst/>
                <a:latin typeface="Arial" pitchFamily="34" charset="0"/>
                <a:cs typeface="Arial" pitchFamily="34" charset="0"/>
              </a:rPr>
              <a:t>ă</a:t>
            </a:r>
            <a:r>
              <a:rPr lang="en-US" sz="2400" i="0" u="none" strike="noStrike" dirty="0" smtClean="0">
                <a:solidFill>
                  <a:schemeClr val="tx1"/>
                </a:solidFill>
                <a:effectLst/>
                <a:latin typeface="Arial" pitchFamily="34" charset="0"/>
                <a:cs typeface="Arial" pitchFamily="34" charset="0"/>
              </a:rPr>
              <a:t> </a:t>
            </a:r>
            <a:r>
              <a:rPr lang="en-US" sz="2400" i="0" u="none" strike="noStrike" dirty="0" err="1" smtClean="0">
                <a:solidFill>
                  <a:schemeClr val="tx1"/>
                </a:solidFill>
                <a:effectLst/>
                <a:latin typeface="Arial" pitchFamily="34" charset="0"/>
                <a:cs typeface="Arial" pitchFamily="34" charset="0"/>
              </a:rPr>
              <a:t>vizit</a:t>
            </a:r>
            <a:r>
              <a:rPr lang="ro-RO" sz="2400" i="0" u="none" strike="noStrike" dirty="0" smtClean="0">
                <a:solidFill>
                  <a:schemeClr val="tx1"/>
                </a:solidFill>
                <a:effectLst/>
                <a:latin typeface="Arial" pitchFamily="34" charset="0"/>
                <a:cs typeface="Arial" pitchFamily="34" charset="0"/>
              </a:rPr>
              <a:t>ă,</a:t>
            </a:r>
            <a:r>
              <a:rPr lang="en-US" sz="2400" i="0" u="none" strike="noStrike" dirty="0" smtClean="0">
                <a:solidFill>
                  <a:schemeClr val="tx1"/>
                </a:solidFill>
                <a:effectLst/>
                <a:latin typeface="Arial" pitchFamily="34" charset="0"/>
                <a:cs typeface="Arial" pitchFamily="34" charset="0"/>
              </a:rPr>
              <a:t> </a:t>
            </a:r>
            <a:r>
              <a:rPr lang="en-US" sz="2400" i="0" u="none" strike="noStrike" dirty="0">
                <a:solidFill>
                  <a:schemeClr val="tx1"/>
                </a:solidFill>
                <a:effectLst/>
                <a:latin typeface="Arial" pitchFamily="34" charset="0"/>
                <a:cs typeface="Arial" pitchFamily="34" charset="0"/>
              </a:rPr>
              <a:t>am </a:t>
            </a:r>
            <a:r>
              <a:rPr lang="ro-RO" sz="2400" i="0" u="none" strike="noStrike" dirty="0" smtClean="0">
                <a:solidFill>
                  <a:schemeClr val="tx1"/>
                </a:solidFill>
                <a:effectLst/>
                <a:latin typeface="Arial" pitchFamily="34" charset="0"/>
                <a:cs typeface="Arial" pitchFamily="34" charset="0"/>
              </a:rPr>
              <a:t>făcut cunoștință cu</a:t>
            </a:r>
            <a:r>
              <a:rPr lang="en-US" sz="2400" i="0" u="none" strike="noStrike" dirty="0" smtClean="0">
                <a:solidFill>
                  <a:schemeClr val="tx1"/>
                </a:solidFill>
                <a:effectLst/>
                <a:latin typeface="Arial" pitchFamily="34" charset="0"/>
                <a:cs typeface="Arial" pitchFamily="34" charset="0"/>
              </a:rPr>
              <a:t> </a:t>
            </a:r>
            <a:r>
              <a:rPr lang="en-US" sz="2400" i="0" u="none" strike="noStrike" dirty="0" err="1" smtClean="0">
                <a:solidFill>
                  <a:schemeClr val="tx1"/>
                </a:solidFill>
                <a:effectLst/>
                <a:latin typeface="Arial" pitchFamily="34" charset="0"/>
                <a:cs typeface="Arial" pitchFamily="34" charset="0"/>
              </a:rPr>
              <a:t>fr</a:t>
            </a:r>
            <a:r>
              <a:rPr lang="ro-RO" sz="2400" i="0" u="none" strike="noStrike" dirty="0" smtClean="0">
                <a:solidFill>
                  <a:schemeClr val="tx1"/>
                </a:solidFill>
                <a:effectLst/>
                <a:latin typeface="Arial" pitchFamily="34" charset="0"/>
                <a:cs typeface="Arial" pitchFamily="34" charset="0"/>
              </a:rPr>
              <a:t>â</a:t>
            </a:r>
            <a:r>
              <a:rPr lang="en-US" sz="2400" i="0" u="none" strike="noStrike" dirty="0" err="1" smtClean="0">
                <a:solidFill>
                  <a:schemeClr val="tx1"/>
                </a:solidFill>
                <a:effectLst/>
                <a:latin typeface="Arial" pitchFamily="34" charset="0"/>
                <a:cs typeface="Arial" pitchFamily="34" charset="0"/>
              </a:rPr>
              <a:t>nturi</a:t>
            </a:r>
            <a:r>
              <a:rPr lang="en-US" sz="2400" i="0" u="none" strike="noStrike" dirty="0" smtClean="0">
                <a:solidFill>
                  <a:schemeClr val="tx1"/>
                </a:solidFill>
                <a:effectLst/>
                <a:latin typeface="Arial" pitchFamily="34" charset="0"/>
                <a:cs typeface="Arial" pitchFamily="34" charset="0"/>
              </a:rPr>
              <a:t> </a:t>
            </a:r>
            <a:r>
              <a:rPr lang="en-US" sz="2400" i="0" u="none" strike="noStrike" dirty="0">
                <a:solidFill>
                  <a:schemeClr val="tx1"/>
                </a:solidFill>
                <a:effectLst/>
                <a:latin typeface="Arial" pitchFamily="34" charset="0"/>
                <a:cs typeface="Arial" pitchFamily="34" charset="0"/>
              </a:rPr>
              <a:t>din </a:t>
            </a:r>
            <a:r>
              <a:rPr lang="en-US" sz="2400" i="0" u="none" strike="noStrike" dirty="0" err="1">
                <a:solidFill>
                  <a:schemeClr val="tx1"/>
                </a:solidFill>
                <a:effectLst/>
                <a:latin typeface="Arial" pitchFamily="34" charset="0"/>
                <a:cs typeface="Arial" pitchFamily="34" charset="0"/>
              </a:rPr>
              <a:t>istoria</a:t>
            </a:r>
            <a:r>
              <a:rPr lang="en-US" sz="2400" i="0" u="none" strike="noStrike" dirty="0">
                <a:solidFill>
                  <a:schemeClr val="tx1"/>
                </a:solidFill>
                <a:effectLst/>
                <a:latin typeface="Arial" pitchFamily="34" charset="0"/>
                <a:cs typeface="Arial" pitchFamily="34" charset="0"/>
              </a:rPr>
              <a:t> </a:t>
            </a:r>
            <a:r>
              <a:rPr lang="en-US" sz="2400" i="0" u="none" strike="noStrike" dirty="0" err="1">
                <a:solidFill>
                  <a:schemeClr val="tx1"/>
                </a:solidFill>
                <a:effectLst/>
                <a:latin typeface="Arial" pitchFamily="34" charset="0"/>
                <a:cs typeface="Arial" pitchFamily="34" charset="0"/>
              </a:rPr>
              <a:t>Portugaliei</a:t>
            </a:r>
            <a:r>
              <a:rPr lang="en-US" sz="2400" i="0" u="none" strike="noStrike" dirty="0">
                <a:solidFill>
                  <a:schemeClr val="tx1"/>
                </a:solidFill>
                <a:effectLst/>
                <a:latin typeface="Arial" pitchFamily="34" charset="0"/>
                <a:cs typeface="Arial" pitchFamily="34" charset="0"/>
              </a:rPr>
              <a:t>, </a:t>
            </a:r>
            <a:r>
              <a:rPr lang="en-US" sz="2400" i="0" u="none" strike="noStrike" dirty="0" err="1" smtClean="0">
                <a:solidFill>
                  <a:schemeClr val="tx1"/>
                </a:solidFill>
                <a:effectLst/>
                <a:latin typeface="Arial" pitchFamily="34" charset="0"/>
                <a:cs typeface="Arial" pitchFamily="34" charset="0"/>
              </a:rPr>
              <a:t>reu</a:t>
            </a:r>
            <a:r>
              <a:rPr lang="ro-RO" sz="2400" i="0" u="none" strike="noStrike" dirty="0" smtClean="0">
                <a:solidFill>
                  <a:schemeClr val="tx1"/>
                </a:solidFill>
                <a:effectLst/>
                <a:latin typeface="Arial" pitchFamily="34" charset="0"/>
                <a:cs typeface="Arial" pitchFamily="34" charset="0"/>
              </a:rPr>
              <a:t>ș</a:t>
            </a:r>
            <a:r>
              <a:rPr lang="en-US" sz="2400" i="0" u="none" strike="noStrike" dirty="0" err="1" smtClean="0">
                <a:solidFill>
                  <a:schemeClr val="tx1"/>
                </a:solidFill>
                <a:effectLst/>
                <a:latin typeface="Arial" pitchFamily="34" charset="0"/>
                <a:cs typeface="Arial" pitchFamily="34" charset="0"/>
              </a:rPr>
              <a:t>ind</a:t>
            </a:r>
            <a:r>
              <a:rPr lang="en-US" sz="2400" i="0" u="none" strike="noStrike" dirty="0" smtClean="0">
                <a:solidFill>
                  <a:schemeClr val="tx1"/>
                </a:solidFill>
                <a:effectLst/>
                <a:latin typeface="Arial" pitchFamily="34" charset="0"/>
                <a:cs typeface="Arial" pitchFamily="34" charset="0"/>
              </a:rPr>
              <a:t> </a:t>
            </a:r>
            <a:r>
              <a:rPr lang="en-US" sz="2400" i="0" u="none" strike="noStrike" dirty="0" err="1">
                <a:solidFill>
                  <a:schemeClr val="tx1"/>
                </a:solidFill>
                <a:effectLst/>
                <a:latin typeface="Arial" pitchFamily="34" charset="0"/>
                <a:cs typeface="Arial" pitchFamily="34" charset="0"/>
              </a:rPr>
              <a:t>astfel</a:t>
            </a:r>
            <a:r>
              <a:rPr lang="en-US" sz="2400" i="0" u="none" strike="noStrike" dirty="0">
                <a:solidFill>
                  <a:schemeClr val="tx1"/>
                </a:solidFill>
                <a:effectLst/>
                <a:latin typeface="Arial" pitchFamily="34" charset="0"/>
                <a:cs typeface="Arial" pitchFamily="34" charset="0"/>
              </a:rPr>
              <a:t> </a:t>
            </a:r>
            <a:r>
              <a:rPr lang="en-US" sz="2400" i="0" u="none" strike="noStrike" dirty="0" smtClean="0">
                <a:solidFill>
                  <a:schemeClr val="tx1"/>
                </a:solidFill>
                <a:effectLst/>
                <a:latin typeface="Arial" pitchFamily="34" charset="0"/>
                <a:cs typeface="Arial" pitchFamily="34" charset="0"/>
              </a:rPr>
              <a:t>s</a:t>
            </a:r>
            <a:r>
              <a:rPr lang="ro-RO" sz="2400" i="0" u="none" strike="noStrike" dirty="0" smtClean="0">
                <a:solidFill>
                  <a:schemeClr val="tx1"/>
                </a:solidFill>
                <a:effectLst/>
                <a:latin typeface="Arial" pitchFamily="34" charset="0"/>
                <a:cs typeface="Arial" pitchFamily="34" charset="0"/>
              </a:rPr>
              <a:t>ă</a:t>
            </a:r>
            <a:r>
              <a:rPr lang="en-US" sz="2400" i="0" u="none" strike="noStrike" dirty="0" smtClean="0">
                <a:solidFill>
                  <a:schemeClr val="tx1"/>
                </a:solidFill>
                <a:effectLst/>
                <a:latin typeface="Arial" pitchFamily="34" charset="0"/>
                <a:cs typeface="Arial" pitchFamily="34" charset="0"/>
              </a:rPr>
              <a:t> </a:t>
            </a:r>
            <a:r>
              <a:rPr lang="ro-RO" sz="2400" i="0" u="none" strike="noStrike" dirty="0" smtClean="0">
                <a:solidFill>
                  <a:schemeClr val="tx1"/>
                </a:solidFill>
                <a:effectLst/>
                <a:latin typeface="Arial" pitchFamily="34" charset="0"/>
                <a:cs typeface="Arial" pitchFamily="34" charset="0"/>
              </a:rPr>
              <a:t>î</a:t>
            </a:r>
            <a:r>
              <a:rPr lang="en-US" sz="2400" dirty="0" smtClean="0">
                <a:solidFill>
                  <a:schemeClr val="tx1"/>
                </a:solidFill>
                <a:latin typeface="Arial" pitchFamily="34" charset="0"/>
                <a:cs typeface="Arial" pitchFamily="34" charset="0"/>
              </a:rPr>
              <a:t>n</a:t>
            </a:r>
            <a:r>
              <a:rPr lang="ro-RO" sz="2400" dirty="0" smtClean="0">
                <a:solidFill>
                  <a:schemeClr val="tx1"/>
                </a:solidFill>
                <a:latin typeface="Arial" pitchFamily="34" charset="0"/>
                <a:cs typeface="Arial" pitchFamily="34" charset="0"/>
              </a:rPr>
              <a:t>ț</a:t>
            </a:r>
            <a:r>
              <a:rPr lang="en-US" sz="2400" dirty="0" err="1" smtClean="0">
                <a:solidFill>
                  <a:schemeClr val="tx1"/>
                </a:solidFill>
                <a:latin typeface="Arial" pitchFamily="34" charset="0"/>
                <a:cs typeface="Arial" pitchFamily="34" charset="0"/>
              </a:rPr>
              <a:t>elegem</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esen</a:t>
            </a:r>
            <a:r>
              <a:rPr lang="ro-RO" sz="2400" dirty="0" smtClean="0">
                <a:solidFill>
                  <a:schemeClr val="tx1"/>
                </a:solidFill>
                <a:latin typeface="Arial" pitchFamily="34" charset="0"/>
                <a:cs typeface="Arial" pitchFamily="34" charset="0"/>
              </a:rPr>
              <a:t>ț</a:t>
            </a:r>
            <a:r>
              <a:rPr lang="en-US" sz="2400" dirty="0" smtClean="0">
                <a:solidFill>
                  <a:schemeClr val="tx1"/>
                </a:solidFill>
                <a:latin typeface="Arial" pitchFamily="34" charset="0"/>
                <a:cs typeface="Arial" pitchFamily="34" charset="0"/>
              </a:rPr>
              <a:t>a </a:t>
            </a:r>
            <a:r>
              <a:rPr lang="en-US" sz="2400" dirty="0" err="1">
                <a:solidFill>
                  <a:schemeClr val="tx1"/>
                </a:solidFill>
                <a:latin typeface="Arial" pitchFamily="34" charset="0"/>
                <a:cs typeface="Arial" pitchFamily="34" charset="0"/>
              </a:rPr>
              <a:t>spiritului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portughez</a:t>
            </a:r>
            <a:r>
              <a:rPr lang="en-US" sz="2400" dirty="0">
                <a:solidFill>
                  <a:schemeClr val="tx1"/>
                </a:solidFill>
                <a:latin typeface="Arial" pitchFamily="34" charset="0"/>
                <a:cs typeface="Arial" pitchFamily="34" charset="0"/>
              </a:rPr>
              <a:t>. </a:t>
            </a:r>
            <a:endParaRPr lang="ro-RO" sz="2400" dirty="0" smtClean="0">
              <a:solidFill>
                <a:schemeClr val="tx1"/>
              </a:solidFill>
              <a:latin typeface="Arial" pitchFamily="34" charset="0"/>
              <a:cs typeface="Arial" pitchFamily="34" charset="0"/>
            </a:endParaRPr>
          </a:p>
          <a:p>
            <a:pPr marL="0" indent="0">
              <a:buNone/>
            </a:pPr>
            <a:r>
              <a:rPr lang="ro-RO" sz="2400" dirty="0" smtClean="0">
                <a:solidFill>
                  <a:schemeClr val="tx1"/>
                </a:solidFill>
                <a:latin typeface="Arial" pitchFamily="34" charset="0"/>
                <a:cs typeface="Arial" pitchFamily="34" charset="0"/>
              </a:rPr>
              <a:t>Am cules informații despre bucătăria tradițională portugheză.</a:t>
            </a:r>
            <a:endParaRPr lang="en-US" sz="2400" dirty="0">
              <a:solidFill>
                <a:schemeClr val="tx1"/>
              </a:solidFill>
              <a:latin typeface="Arial" pitchFamily="34" charset="0"/>
              <a:cs typeface="Arial" pitchFamily="34" charset="0"/>
            </a:endParaRPr>
          </a:p>
        </p:txBody>
      </p:sp>
      <p:pic>
        <p:nvPicPr>
          <p:cNvPr id="5" name="Imagine 4">
            <a:extLst>
              <a:ext uri="{FF2B5EF4-FFF2-40B4-BE49-F238E27FC236}">
                <a16:creationId xmlns="" xmlns:a16="http://schemas.microsoft.com/office/drawing/2014/main" id="{644A8EDD-8AC8-414F-26D8-96315049EE41}"/>
              </a:ext>
            </a:extLst>
          </p:cNvPr>
          <p:cNvPicPr>
            <a:picLocks noChangeAspect="1"/>
          </p:cNvPicPr>
          <p:nvPr/>
        </p:nvPicPr>
        <p:blipFill>
          <a:blip r:embed="rId2"/>
          <a:stretch>
            <a:fillRect/>
          </a:stretch>
        </p:blipFill>
        <p:spPr>
          <a:xfrm>
            <a:off x="5486400" y="671803"/>
            <a:ext cx="6438122" cy="5402424"/>
          </a:xfrm>
          <a:prstGeom prst="rect">
            <a:avLst/>
          </a:prstGeom>
        </p:spPr>
      </p:pic>
    </p:spTree>
    <p:extLst>
      <p:ext uri="{BB962C8B-B14F-4D97-AF65-F5344CB8AC3E}">
        <p14:creationId xmlns="" xmlns:p14="http://schemas.microsoft.com/office/powerpoint/2010/main" val="303485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ine 6">
            <a:extLst>
              <a:ext uri="{FF2B5EF4-FFF2-40B4-BE49-F238E27FC236}">
                <a16:creationId xmlns="" xmlns:a16="http://schemas.microsoft.com/office/drawing/2014/main" id="{2F37D1F5-451D-4C4D-E777-CA1D2F949C5A}"/>
              </a:ext>
            </a:extLst>
          </p:cNvPr>
          <p:cNvPicPr>
            <a:picLocks noChangeAspect="1"/>
          </p:cNvPicPr>
          <p:nvPr/>
        </p:nvPicPr>
        <p:blipFill>
          <a:blip r:embed="rId2"/>
          <a:stretch>
            <a:fillRect/>
          </a:stretch>
        </p:blipFill>
        <p:spPr>
          <a:xfrm>
            <a:off x="6630146" y="563680"/>
            <a:ext cx="5143500" cy="5730640"/>
          </a:xfrm>
          <a:prstGeom prst="rect">
            <a:avLst/>
          </a:prstGeom>
        </p:spPr>
      </p:pic>
      <p:pic>
        <p:nvPicPr>
          <p:cNvPr id="9" name="Imagine 8">
            <a:extLst>
              <a:ext uri="{FF2B5EF4-FFF2-40B4-BE49-F238E27FC236}">
                <a16:creationId xmlns="" xmlns:a16="http://schemas.microsoft.com/office/drawing/2014/main" id="{11969080-15ED-25DA-14C6-585015556B9C}"/>
              </a:ext>
            </a:extLst>
          </p:cNvPr>
          <p:cNvPicPr>
            <a:picLocks noChangeAspect="1"/>
          </p:cNvPicPr>
          <p:nvPr/>
        </p:nvPicPr>
        <p:blipFill>
          <a:blip r:embed="rId3" cstate="print"/>
          <a:stretch>
            <a:fillRect/>
          </a:stretch>
        </p:blipFill>
        <p:spPr>
          <a:xfrm>
            <a:off x="1486646" y="0"/>
            <a:ext cx="5143500" cy="6858000"/>
          </a:xfrm>
          <a:prstGeom prst="rect">
            <a:avLst/>
          </a:prstGeom>
        </p:spPr>
      </p:pic>
    </p:spTree>
    <p:extLst>
      <p:ext uri="{BB962C8B-B14F-4D97-AF65-F5344CB8AC3E}">
        <p14:creationId xmlns="" xmlns:p14="http://schemas.microsoft.com/office/powerpoint/2010/main" val="4112522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tăText 9">
            <a:extLst>
              <a:ext uri="{FF2B5EF4-FFF2-40B4-BE49-F238E27FC236}">
                <a16:creationId xmlns="" xmlns:a16="http://schemas.microsoft.com/office/drawing/2014/main" id="{398FFA3D-702A-E992-C909-3A025D79E46E}"/>
              </a:ext>
            </a:extLst>
          </p:cNvPr>
          <p:cNvSpPr txBox="1"/>
          <p:nvPr/>
        </p:nvSpPr>
        <p:spPr>
          <a:xfrm>
            <a:off x="1209497" y="308758"/>
            <a:ext cx="4737213" cy="563231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o-RO" altLang="en-US" sz="2000" b="0" i="0" u="none" strike="noStrike" cap="none" normalizeH="0" baseline="0" dirty="0">
                <a:ln>
                  <a:noFill/>
                </a:ln>
                <a:solidFill>
                  <a:srgbClr val="202124"/>
                </a:solidFill>
                <a:effectLst/>
                <a:latin typeface="Arial" pitchFamily="34" charset="0"/>
                <a:cs typeface="Arial" pitchFamily="34" charset="0"/>
              </a:rPr>
              <a:t>Erasmus+ sprijină dezvoltarea profesională a persoanelor care lucrează în educați</a:t>
            </a:r>
            <a:r>
              <a:rPr kumimoji="0" lang="en-US" altLang="en-US" sz="2000" b="0" i="0" u="none" strike="noStrike" cap="none" normalizeH="0" baseline="0" dirty="0">
                <a:ln>
                  <a:noFill/>
                </a:ln>
                <a:solidFill>
                  <a:srgbClr val="202124"/>
                </a:solidFill>
                <a:effectLst/>
                <a:latin typeface="Arial" pitchFamily="34" charset="0"/>
                <a:cs typeface="Arial" pitchFamily="34" charset="0"/>
              </a:rPr>
              <a:t>e</a:t>
            </a:r>
            <a:r>
              <a:rPr kumimoji="0" lang="ro-RO" altLang="en-US" sz="2000" b="0" i="0" u="none" strike="noStrike" cap="none" normalizeH="0" baseline="0" dirty="0">
                <a:ln>
                  <a:noFill/>
                </a:ln>
                <a:solidFill>
                  <a:srgbClr val="202124"/>
                </a:solidFill>
                <a:effectLst/>
                <a:latin typeface="Arial" pitchFamily="34" charset="0"/>
                <a:cs typeface="Arial" pitchFamily="34" charset="0"/>
              </a:rPr>
              <a:t> și formarea profesională (VET) prin perioade de formar</a:t>
            </a:r>
            <a:r>
              <a:rPr kumimoji="0" lang="en-US" altLang="en-US" sz="2000" b="0" i="0" u="none" strike="noStrike" cap="none" normalizeH="0" baseline="0" dirty="0">
                <a:ln>
                  <a:noFill/>
                </a:ln>
                <a:solidFill>
                  <a:srgbClr val="202124"/>
                </a:solidFill>
                <a:effectLst/>
                <a:latin typeface="Arial" pitchFamily="34" charset="0"/>
                <a:cs typeface="Arial" pitchFamily="34" charset="0"/>
              </a:rPr>
              <a:t>e. </a:t>
            </a:r>
            <a:endParaRPr kumimoji="0" lang="ro-RO" altLang="en-US" sz="2000" b="0" i="0" u="none" strike="noStrike" cap="none" normalizeH="0" baseline="0" dirty="0" smtClean="0">
              <a:ln>
                <a:noFill/>
              </a:ln>
              <a:solidFill>
                <a:srgbClr val="202124"/>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en-US" sz="2000" b="0" i="0" u="none" strike="noStrike" cap="none" normalizeH="0" baseline="0" dirty="0" smtClean="0">
              <a:ln>
                <a:noFill/>
              </a:ln>
              <a:solidFill>
                <a:srgbClr val="202124"/>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smtClean="0">
                <a:ln>
                  <a:noFill/>
                </a:ln>
                <a:solidFill>
                  <a:srgbClr val="202124"/>
                </a:solidFill>
                <a:effectLst/>
                <a:latin typeface="Arial" pitchFamily="34" charset="0"/>
                <a:cs typeface="Arial" pitchFamily="34" charset="0"/>
              </a:rPr>
              <a:t>Grupul</a:t>
            </a:r>
            <a:r>
              <a:rPr kumimoji="0" lang="en-US" altLang="en-US" sz="2000" b="0" i="0" u="none" strike="noStrike" cap="none" normalizeH="0" baseline="0" dirty="0" smtClean="0">
                <a:ln>
                  <a:noFill/>
                </a:ln>
                <a:solidFill>
                  <a:srgbClr val="202124"/>
                </a:solidFill>
                <a:effectLst/>
                <a:latin typeface="Arial" pitchFamily="34" charset="0"/>
                <a:cs typeface="Arial" pitchFamily="34" charset="0"/>
              </a:rPr>
              <a:t> </a:t>
            </a:r>
            <a:r>
              <a:rPr kumimoji="0" lang="ro-RO" altLang="en-US" sz="2000" b="0" i="0" u="none" strike="noStrike" cap="none" normalizeH="0" baseline="0" dirty="0" smtClean="0">
                <a:ln>
                  <a:noFill/>
                </a:ln>
                <a:solidFill>
                  <a:srgbClr val="202124"/>
                </a:solidFill>
                <a:effectLst/>
                <a:latin typeface="Arial" pitchFamily="34" charset="0"/>
                <a:cs typeface="Arial" pitchFamily="34" charset="0"/>
              </a:rPr>
              <a:t>țintă </a:t>
            </a:r>
            <a:r>
              <a:rPr kumimoji="0" lang="ro-RO" altLang="en-US" sz="2000" b="0" i="0" u="none" strike="noStrike" cap="none" normalizeH="0" baseline="0" dirty="0" smtClean="0">
                <a:ln>
                  <a:noFill/>
                </a:ln>
                <a:solidFill>
                  <a:srgbClr val="202124"/>
                </a:solidFill>
                <a:effectLst/>
                <a:latin typeface="Arial" pitchFamily="34" charset="0"/>
                <a:cs typeface="Arial" pitchFamily="34" charset="0"/>
              </a:rPr>
              <a:t>care a </a:t>
            </a:r>
            <a:r>
              <a:rPr kumimoji="0" lang="ro-RO" altLang="en-US" sz="2000" b="0" i="0" u="none" strike="noStrike" cap="none" normalizeH="0" baseline="0" dirty="0" smtClean="0">
                <a:ln>
                  <a:noFill/>
                </a:ln>
                <a:solidFill>
                  <a:srgbClr val="202124"/>
                </a:solidFill>
                <a:effectLst/>
                <a:latin typeface="Arial" pitchFamily="34" charset="0"/>
                <a:cs typeface="Arial" pitchFamily="34" charset="0"/>
              </a:rPr>
              <a:t>fost format </a:t>
            </a:r>
            <a:r>
              <a:rPr kumimoji="0" lang="en-US" altLang="en-US" sz="2000" b="0" i="0" u="none" strike="noStrike" cap="none" normalizeH="0" baseline="0" dirty="0" smtClean="0">
                <a:ln>
                  <a:noFill/>
                </a:ln>
                <a:solidFill>
                  <a:srgbClr val="202124"/>
                </a:solidFill>
                <a:effectLst/>
                <a:latin typeface="Arial" pitchFamily="34" charset="0"/>
                <a:cs typeface="Arial" pitchFamily="34" charset="0"/>
              </a:rPr>
              <a:t>din </a:t>
            </a:r>
            <a:r>
              <a:rPr kumimoji="0" lang="en-US" altLang="en-US" sz="2000" b="0" i="0" u="none" strike="noStrike" cap="none" normalizeH="0" baseline="0" dirty="0">
                <a:ln>
                  <a:noFill/>
                </a:ln>
                <a:solidFill>
                  <a:srgbClr val="202124"/>
                </a:solidFill>
                <a:effectLst/>
                <a:latin typeface="Arial" pitchFamily="34" charset="0"/>
                <a:cs typeface="Arial" pitchFamily="34" charset="0"/>
              </a:rPr>
              <a:t>10 </a:t>
            </a:r>
            <a:r>
              <a:rPr kumimoji="0" lang="ro-RO" altLang="en-US" sz="2000" b="0" i="0" u="none" strike="noStrike" cap="none" normalizeH="0" baseline="0" dirty="0" smtClean="0">
                <a:ln>
                  <a:noFill/>
                </a:ln>
                <a:solidFill>
                  <a:srgbClr val="202124"/>
                </a:solidFill>
                <a:effectLst/>
                <a:latin typeface="Arial" pitchFamily="34" charset="0"/>
                <a:cs typeface="Arial" pitchFamily="34" charset="0"/>
              </a:rPr>
              <a:t>cadre </a:t>
            </a:r>
            <a:r>
              <a:rPr kumimoji="0" lang="ro-RO" altLang="en-US" sz="2000" b="0" i="0" u="none" strike="noStrike" cap="none" normalizeH="0" baseline="0" dirty="0" smtClean="0">
                <a:ln>
                  <a:noFill/>
                </a:ln>
                <a:solidFill>
                  <a:srgbClr val="202124"/>
                </a:solidFill>
                <a:effectLst/>
                <a:latin typeface="Arial" pitchFamily="34" charset="0"/>
                <a:cs typeface="Arial" pitchFamily="34" charset="0"/>
              </a:rPr>
              <a:t>didactice, profesori de specialitate și maiștri instructori, </a:t>
            </a:r>
            <a:r>
              <a:rPr kumimoji="0" lang="ro-RO" altLang="en-US" sz="2000" b="0" i="0" u="none" strike="noStrike" cap="none" normalizeH="0" baseline="0" dirty="0" smtClean="0">
                <a:ln>
                  <a:noFill/>
                </a:ln>
                <a:solidFill>
                  <a:srgbClr val="202124"/>
                </a:solidFill>
                <a:effectLst/>
                <a:latin typeface="Arial" pitchFamily="34" charset="0"/>
                <a:cs typeface="Arial" pitchFamily="34" charset="0"/>
              </a:rPr>
              <a:t>din </a:t>
            </a:r>
            <a:r>
              <a:rPr kumimoji="0" lang="ro-RO" altLang="en-US" sz="2000" b="0" i="0" u="none" strike="noStrike" cap="none" normalizeH="0" baseline="0" dirty="0" smtClean="0">
                <a:ln>
                  <a:noFill/>
                </a:ln>
                <a:solidFill>
                  <a:srgbClr val="202124"/>
                </a:solidFill>
                <a:effectLst/>
                <a:latin typeface="Arial" pitchFamily="34" charset="0"/>
                <a:cs typeface="Arial" pitchFamily="34" charset="0"/>
              </a:rPr>
              <a:t>domeniile </a:t>
            </a:r>
            <a:r>
              <a:rPr kumimoji="0" lang="ro-RO" altLang="en-US" sz="2000" b="0" i="0" u="none" strike="noStrike" cap="none" normalizeH="0" baseline="0" dirty="0" smtClean="0">
                <a:ln>
                  <a:noFill/>
                </a:ln>
                <a:solidFill>
                  <a:srgbClr val="202124"/>
                </a:solidFill>
                <a:effectLst/>
                <a:latin typeface="Arial" pitchFamily="34" charset="0"/>
                <a:cs typeface="Arial" pitchFamily="34" charset="0"/>
              </a:rPr>
              <a:t>Estetica și igiena corpului omenesc, </a:t>
            </a:r>
            <a:r>
              <a:rPr kumimoji="0" lang="ro-RO" altLang="en-US" sz="2000" b="0" i="0" u="none" strike="noStrike" cap="none" normalizeH="0" baseline="0" dirty="0" smtClean="0">
                <a:ln>
                  <a:noFill/>
                </a:ln>
                <a:solidFill>
                  <a:srgbClr val="202124"/>
                </a:solidFill>
                <a:effectLst/>
                <a:latin typeface="Arial" pitchFamily="34" charset="0"/>
                <a:cs typeface="Arial" pitchFamily="34" charset="0"/>
              </a:rPr>
              <a:t>Mecanică </a:t>
            </a:r>
            <a:r>
              <a:rPr kumimoji="0" lang="ro-RO" altLang="en-US" sz="2000" b="0" i="0" u="none" strike="noStrike" cap="none" normalizeH="0" baseline="0" dirty="0" smtClean="0">
                <a:ln>
                  <a:noFill/>
                </a:ln>
                <a:solidFill>
                  <a:srgbClr val="202124"/>
                </a:solidFill>
                <a:effectLst/>
                <a:latin typeface="Arial" pitchFamily="34" charset="0"/>
                <a:cs typeface="Arial" pitchFamily="34" charset="0"/>
              </a:rPr>
              <a:t>și </a:t>
            </a:r>
            <a:r>
              <a:rPr kumimoji="0" lang="ro-RO" altLang="en-US" sz="2000" b="0" i="0" u="none" strike="noStrike" cap="none" normalizeH="0" baseline="0" dirty="0" smtClean="0">
                <a:ln>
                  <a:noFill/>
                </a:ln>
                <a:solidFill>
                  <a:srgbClr val="202124"/>
                </a:solidFill>
                <a:effectLst/>
                <a:latin typeface="Arial" pitchFamily="34" charset="0"/>
                <a:cs typeface="Arial" pitchFamily="34" charset="0"/>
              </a:rPr>
              <a:t>Turism </a:t>
            </a:r>
            <a:r>
              <a:rPr kumimoji="0" lang="ro-RO" altLang="en-US" sz="2000" b="0" i="0" u="none" strike="noStrike" cap="none" normalizeH="0" baseline="0" dirty="0" smtClean="0">
                <a:ln>
                  <a:noFill/>
                </a:ln>
                <a:solidFill>
                  <a:srgbClr val="202124"/>
                </a:solidFill>
                <a:effectLst/>
                <a:latin typeface="Arial" pitchFamily="34" charset="0"/>
                <a:cs typeface="Arial" pitchFamily="34" charset="0"/>
              </a:rPr>
              <a:t>și alimentație.</a:t>
            </a:r>
            <a:r>
              <a:rPr kumimoji="0" lang="en-US" altLang="en-US" sz="2000" b="0" i="0" u="none" strike="noStrike" cap="none" normalizeH="0" baseline="0" dirty="0" smtClean="0">
                <a:ln>
                  <a:noFill/>
                </a:ln>
                <a:solidFill>
                  <a:srgbClr val="202124"/>
                </a:solidFill>
                <a:effectLst/>
                <a:latin typeface="Arial" pitchFamily="34" charset="0"/>
                <a:cs typeface="Arial" pitchFamily="34" charset="0"/>
              </a:rPr>
              <a:t> </a:t>
            </a:r>
            <a:endParaRPr kumimoji="0" lang="ro-RO" altLang="en-US" sz="2000" b="0" i="0" u="none" strike="noStrike" cap="none" normalizeH="0" baseline="0" dirty="0" smtClean="0">
              <a:ln>
                <a:noFill/>
              </a:ln>
              <a:solidFill>
                <a:srgbClr val="202124"/>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en-US" sz="2000" b="0" i="0" u="none" strike="noStrike" cap="none" normalizeH="0" baseline="0" dirty="0" smtClean="0">
              <a:ln>
                <a:noFill/>
              </a:ln>
              <a:solidFill>
                <a:srgbClr val="202124"/>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ro-RO" altLang="en-US" sz="2000" dirty="0" smtClean="0">
                <a:solidFill>
                  <a:srgbClr val="202124"/>
                </a:solidFill>
                <a:latin typeface="Arial" pitchFamily="34" charset="0"/>
                <a:cs typeface="Arial" pitchFamily="34" charset="0"/>
              </a:rPr>
              <a:t>Activitățile de </a:t>
            </a:r>
            <a:r>
              <a:rPr kumimoji="0" lang="en-US" altLang="en-US" sz="2000" b="0" i="0" u="none" strike="noStrike" cap="none" normalizeH="0" baseline="0" dirty="0" err="1" smtClean="0">
                <a:ln>
                  <a:noFill/>
                </a:ln>
                <a:solidFill>
                  <a:srgbClr val="202124"/>
                </a:solidFill>
                <a:effectLst/>
                <a:latin typeface="Arial" pitchFamily="34" charset="0"/>
                <a:cs typeface="Arial" pitchFamily="34" charset="0"/>
              </a:rPr>
              <a:t>jobshadowing</a:t>
            </a:r>
            <a:r>
              <a:rPr kumimoji="0" lang="en-US" altLang="en-US" sz="2000" b="0" i="0" u="none" strike="noStrike" cap="none" normalizeH="0" baseline="0" dirty="0" smtClean="0">
                <a:ln>
                  <a:noFill/>
                </a:ln>
                <a:solidFill>
                  <a:srgbClr val="202124"/>
                </a:solidFill>
                <a:effectLst/>
                <a:latin typeface="Arial" pitchFamily="34" charset="0"/>
                <a:cs typeface="Arial" pitchFamily="34" charset="0"/>
              </a:rPr>
              <a:t> </a:t>
            </a:r>
            <a:r>
              <a:rPr kumimoji="0" lang="ro-RO" altLang="en-US" sz="2000" b="0" i="0" u="none" strike="noStrike" cap="none" normalizeH="0" baseline="0" dirty="0" smtClean="0">
                <a:ln>
                  <a:noFill/>
                </a:ln>
                <a:solidFill>
                  <a:srgbClr val="202124"/>
                </a:solidFill>
                <a:effectLst/>
                <a:latin typeface="Arial" pitchFamily="34" charset="0"/>
                <a:cs typeface="Arial" pitchFamily="34" charset="0"/>
              </a:rPr>
              <a:t>s-au desfășurat în</a:t>
            </a:r>
            <a:r>
              <a:rPr kumimoji="0" lang="en-US" altLang="en-US" sz="2000" b="0" i="0" u="none" strike="noStrike" cap="none" normalizeH="0" baseline="0" dirty="0" smtClean="0">
                <a:ln>
                  <a:noFill/>
                </a:ln>
                <a:solidFill>
                  <a:srgbClr val="202124"/>
                </a:solidFill>
                <a:effectLst/>
                <a:latin typeface="Arial" pitchFamily="34" charset="0"/>
                <a:cs typeface="Arial" pitchFamily="34" charset="0"/>
              </a:rPr>
              <a:t> </a:t>
            </a:r>
            <a:r>
              <a:rPr kumimoji="0" lang="en-US" altLang="en-US" sz="2000" b="0" i="0" u="none" strike="noStrike" cap="none" normalizeH="0" baseline="0" dirty="0" err="1">
                <a:ln>
                  <a:noFill/>
                </a:ln>
                <a:solidFill>
                  <a:srgbClr val="202124"/>
                </a:solidFill>
                <a:effectLst/>
                <a:latin typeface="Arial" pitchFamily="34" charset="0"/>
                <a:cs typeface="Arial" pitchFamily="34" charset="0"/>
              </a:rPr>
              <a:t>Portugalia</a:t>
            </a:r>
            <a:r>
              <a:rPr lang="en-US" altLang="en-US" sz="2000" dirty="0">
                <a:solidFill>
                  <a:srgbClr val="202124"/>
                </a:solidFill>
                <a:latin typeface="Arial" pitchFamily="34" charset="0"/>
                <a:cs typeface="Arial" pitchFamily="34" charset="0"/>
              </a:rPr>
              <a:t>, </a:t>
            </a:r>
            <a:r>
              <a:rPr lang="ro-RO" altLang="en-US" sz="2000" dirty="0" smtClean="0">
                <a:solidFill>
                  <a:srgbClr val="202124"/>
                </a:solidFill>
                <a:latin typeface="Arial" pitchFamily="34" charset="0"/>
                <a:cs typeface="Arial" pitchFamily="34" charset="0"/>
              </a:rPr>
              <a:t>zona Porto- Braga</a:t>
            </a:r>
            <a:r>
              <a:rPr lang="en-US" altLang="en-US" sz="2000" dirty="0" smtClean="0">
                <a:solidFill>
                  <a:srgbClr val="202124"/>
                </a:solidFill>
                <a:latin typeface="Arial" pitchFamily="34" charset="0"/>
                <a:cs typeface="Arial" pitchFamily="34" charset="0"/>
              </a:rPr>
              <a:t>.</a:t>
            </a:r>
            <a:endParaRPr lang="ro-RO" altLang="en-US" sz="2000" dirty="0" smtClean="0">
              <a:solidFill>
                <a:srgbClr val="202124"/>
              </a:solidFill>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en-US" sz="2000" b="0" i="0" u="none" strike="noStrike" cap="none" normalizeH="0" baseline="0" dirty="0" smtClean="0">
              <a:ln>
                <a:noFill/>
              </a:ln>
              <a:solidFill>
                <a:srgbClr val="202124"/>
              </a:solidFill>
              <a:effectLst/>
              <a:latin typeface="Arial" pitchFamily="34" charset="0"/>
              <a:cs typeface="Arial" pitchFamily="34" charset="0"/>
            </a:endParaRPr>
          </a:p>
          <a:p>
            <a:pPr lvl="0" defTabSz="914400" eaLnBrk="0" fontAlgn="base" hangingPunct="0">
              <a:spcBef>
                <a:spcPct val="0"/>
              </a:spcBef>
              <a:spcAft>
                <a:spcPct val="0"/>
              </a:spcAft>
            </a:pPr>
            <a:r>
              <a:rPr lang="ro-RO" altLang="en-US" sz="2000" dirty="0" smtClean="0">
                <a:solidFill>
                  <a:srgbClr val="202124"/>
                </a:solidFill>
                <a:latin typeface="Arial" pitchFamily="34" charset="0"/>
                <a:cs typeface="Arial" pitchFamily="34" charset="0"/>
              </a:rPr>
              <a:t>Partener: </a:t>
            </a:r>
            <a:r>
              <a:rPr lang="ro-RO" sz="2000" dirty="0" smtClean="0">
                <a:latin typeface="Arial" pitchFamily="34" charset="0"/>
                <a:cs typeface="Arial" pitchFamily="34" charset="0"/>
              </a:rPr>
              <a:t>Associacao Intercultural Amigos da Mobilida de Barcelos.</a:t>
            </a:r>
            <a:endParaRPr kumimoji="0" lang="ro-RO" altLang="en-US" sz="2000" b="0" i="0" u="none" strike="noStrike" cap="none" normalizeH="0" baseline="0" dirty="0">
              <a:ln>
                <a:noFill/>
              </a:ln>
              <a:solidFill>
                <a:schemeClr val="tx1"/>
              </a:solidFill>
              <a:effectLst/>
              <a:latin typeface="Arial" pitchFamily="34" charset="0"/>
              <a:cs typeface="Arial" pitchFamily="34" charset="0"/>
            </a:endParaRPr>
          </a:p>
        </p:txBody>
      </p:sp>
      <p:pic>
        <p:nvPicPr>
          <p:cNvPr id="12" name="Imagine 11">
            <a:extLst>
              <a:ext uri="{FF2B5EF4-FFF2-40B4-BE49-F238E27FC236}">
                <a16:creationId xmlns="" xmlns:a16="http://schemas.microsoft.com/office/drawing/2014/main" id="{0DB26144-9C3A-6208-B8FE-CD0634F981DD}"/>
              </a:ext>
            </a:extLst>
          </p:cNvPr>
          <p:cNvPicPr>
            <a:picLocks noChangeAspect="1"/>
          </p:cNvPicPr>
          <p:nvPr/>
        </p:nvPicPr>
        <p:blipFill>
          <a:blip r:embed="rId2"/>
          <a:stretch>
            <a:fillRect/>
          </a:stretch>
        </p:blipFill>
        <p:spPr>
          <a:xfrm>
            <a:off x="6607638" y="0"/>
            <a:ext cx="5134928" cy="6508102"/>
          </a:xfrm>
          <a:prstGeom prst="rect">
            <a:avLst/>
          </a:prstGeom>
        </p:spPr>
      </p:pic>
    </p:spTree>
    <p:extLst>
      <p:ext uri="{BB962C8B-B14F-4D97-AF65-F5344CB8AC3E}">
        <p14:creationId xmlns="" xmlns:p14="http://schemas.microsoft.com/office/powerpoint/2010/main" val="643529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5E6A64F5-EAF9-07E2-4BF1-C419423BFD3A}"/>
              </a:ext>
            </a:extLst>
          </p:cNvPr>
          <p:cNvSpPr>
            <a:spLocks noGrp="1"/>
          </p:cNvSpPr>
          <p:nvPr>
            <p:ph type="title"/>
          </p:nvPr>
        </p:nvSpPr>
        <p:spPr/>
        <p:txBody>
          <a:bodyPr/>
          <a:lstStyle/>
          <a:p>
            <a:endParaRPr lang="en-US" dirty="0"/>
          </a:p>
        </p:txBody>
      </p:sp>
      <p:sp>
        <p:nvSpPr>
          <p:cNvPr id="3" name="Substituent conținut 2">
            <a:extLst>
              <a:ext uri="{FF2B5EF4-FFF2-40B4-BE49-F238E27FC236}">
                <a16:creationId xmlns="" xmlns:a16="http://schemas.microsoft.com/office/drawing/2014/main" id="{1A917EDF-7513-D52B-73E9-856AEBEEB989}"/>
              </a:ext>
            </a:extLst>
          </p:cNvPr>
          <p:cNvSpPr>
            <a:spLocks noGrp="1"/>
          </p:cNvSpPr>
          <p:nvPr>
            <p:ph idx="1"/>
          </p:nvPr>
        </p:nvSpPr>
        <p:spPr/>
        <p:txBody>
          <a:bodyPr/>
          <a:lstStyle/>
          <a:p>
            <a:endParaRPr lang="en-US"/>
          </a:p>
        </p:txBody>
      </p:sp>
      <p:pic>
        <p:nvPicPr>
          <p:cNvPr id="5" name="Imagine 4">
            <a:extLst>
              <a:ext uri="{FF2B5EF4-FFF2-40B4-BE49-F238E27FC236}">
                <a16:creationId xmlns="" xmlns:a16="http://schemas.microsoft.com/office/drawing/2014/main" id="{26BD7E6C-3075-9F99-C97B-2397C50C57E5}"/>
              </a:ext>
            </a:extLst>
          </p:cNvPr>
          <p:cNvPicPr>
            <a:picLocks noChangeAspect="1"/>
          </p:cNvPicPr>
          <p:nvPr/>
        </p:nvPicPr>
        <p:blipFill>
          <a:blip r:embed="rId2"/>
          <a:stretch>
            <a:fillRect/>
          </a:stretch>
        </p:blipFill>
        <p:spPr>
          <a:xfrm>
            <a:off x="6528707" y="4665"/>
            <a:ext cx="5143500" cy="6858000"/>
          </a:xfrm>
          <a:prstGeom prst="rect">
            <a:avLst/>
          </a:prstGeom>
        </p:spPr>
      </p:pic>
      <p:pic>
        <p:nvPicPr>
          <p:cNvPr id="8" name="Imagine 7">
            <a:extLst>
              <a:ext uri="{FF2B5EF4-FFF2-40B4-BE49-F238E27FC236}">
                <a16:creationId xmlns="" xmlns:a16="http://schemas.microsoft.com/office/drawing/2014/main" id="{BB5C45AA-3070-C804-01CF-1F6FD197EC96}"/>
              </a:ext>
            </a:extLst>
          </p:cNvPr>
          <p:cNvPicPr>
            <a:picLocks noChangeAspect="1"/>
          </p:cNvPicPr>
          <p:nvPr/>
        </p:nvPicPr>
        <p:blipFill>
          <a:blip r:embed="rId3"/>
          <a:stretch>
            <a:fillRect/>
          </a:stretch>
        </p:blipFill>
        <p:spPr>
          <a:xfrm>
            <a:off x="1197339" y="0"/>
            <a:ext cx="5143500" cy="6858000"/>
          </a:xfrm>
          <a:prstGeom prst="rect">
            <a:avLst/>
          </a:prstGeom>
        </p:spPr>
      </p:pic>
    </p:spTree>
    <p:extLst>
      <p:ext uri="{BB962C8B-B14F-4D97-AF65-F5344CB8AC3E}">
        <p14:creationId xmlns="" xmlns:p14="http://schemas.microsoft.com/office/powerpoint/2010/main" val="1617431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E316FB34-71B9-F211-131D-33687A3FBCD5}"/>
              </a:ext>
            </a:extLst>
          </p:cNvPr>
          <p:cNvSpPr>
            <a:spLocks noGrp="1"/>
          </p:cNvSpPr>
          <p:nvPr>
            <p:ph type="title"/>
          </p:nvPr>
        </p:nvSpPr>
        <p:spPr/>
        <p:txBody>
          <a:bodyPr/>
          <a:lstStyle/>
          <a:p>
            <a:endParaRPr lang="en-US"/>
          </a:p>
        </p:txBody>
      </p:sp>
      <p:sp>
        <p:nvSpPr>
          <p:cNvPr id="3" name="Substituent conținut 2">
            <a:extLst>
              <a:ext uri="{FF2B5EF4-FFF2-40B4-BE49-F238E27FC236}">
                <a16:creationId xmlns="" xmlns:a16="http://schemas.microsoft.com/office/drawing/2014/main" id="{12D7F711-4FBF-29B9-D97C-4C4EF7D48DE2}"/>
              </a:ext>
            </a:extLst>
          </p:cNvPr>
          <p:cNvSpPr>
            <a:spLocks noGrp="1"/>
          </p:cNvSpPr>
          <p:nvPr>
            <p:ph idx="1"/>
          </p:nvPr>
        </p:nvSpPr>
        <p:spPr/>
        <p:txBody>
          <a:bodyPr/>
          <a:lstStyle/>
          <a:p>
            <a:endParaRPr lang="en-US"/>
          </a:p>
        </p:txBody>
      </p:sp>
      <p:pic>
        <p:nvPicPr>
          <p:cNvPr id="5" name="Imagine 4">
            <a:extLst>
              <a:ext uri="{FF2B5EF4-FFF2-40B4-BE49-F238E27FC236}">
                <a16:creationId xmlns="" xmlns:a16="http://schemas.microsoft.com/office/drawing/2014/main" id="{7D62B634-FEA0-5F59-7C53-A330E7CF2A9A}"/>
              </a:ext>
            </a:extLst>
          </p:cNvPr>
          <p:cNvPicPr>
            <a:picLocks noChangeAspect="1"/>
          </p:cNvPicPr>
          <p:nvPr/>
        </p:nvPicPr>
        <p:blipFill>
          <a:blip r:embed="rId2"/>
          <a:stretch>
            <a:fillRect/>
          </a:stretch>
        </p:blipFill>
        <p:spPr>
          <a:xfrm>
            <a:off x="6594021" y="0"/>
            <a:ext cx="5143500" cy="6858000"/>
          </a:xfrm>
          <a:prstGeom prst="rect">
            <a:avLst/>
          </a:prstGeom>
        </p:spPr>
      </p:pic>
      <p:pic>
        <p:nvPicPr>
          <p:cNvPr id="9" name="Imagine 8">
            <a:extLst>
              <a:ext uri="{FF2B5EF4-FFF2-40B4-BE49-F238E27FC236}">
                <a16:creationId xmlns="" xmlns:a16="http://schemas.microsoft.com/office/drawing/2014/main" id="{DCE61399-70A7-ED11-9F07-C11B1F8611C0}"/>
              </a:ext>
            </a:extLst>
          </p:cNvPr>
          <p:cNvPicPr>
            <a:picLocks noChangeAspect="1"/>
          </p:cNvPicPr>
          <p:nvPr/>
        </p:nvPicPr>
        <p:blipFill>
          <a:blip r:embed="rId3"/>
          <a:stretch>
            <a:fillRect/>
          </a:stretch>
        </p:blipFill>
        <p:spPr>
          <a:xfrm>
            <a:off x="1143000" y="0"/>
            <a:ext cx="5143500" cy="6858000"/>
          </a:xfrm>
          <a:prstGeom prst="rect">
            <a:avLst/>
          </a:prstGeom>
        </p:spPr>
      </p:pic>
    </p:spTree>
    <p:extLst>
      <p:ext uri="{BB962C8B-B14F-4D97-AF65-F5344CB8AC3E}">
        <p14:creationId xmlns="" xmlns:p14="http://schemas.microsoft.com/office/powerpoint/2010/main" val="1249948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1718A19B-E43A-A4F2-B128-7F053281E760}"/>
              </a:ext>
            </a:extLst>
          </p:cNvPr>
          <p:cNvSpPr>
            <a:spLocks noGrp="1"/>
          </p:cNvSpPr>
          <p:nvPr>
            <p:ph type="title"/>
          </p:nvPr>
        </p:nvSpPr>
        <p:spPr/>
        <p:txBody>
          <a:bodyPr/>
          <a:lstStyle/>
          <a:p>
            <a:endParaRPr lang="en-US"/>
          </a:p>
        </p:txBody>
      </p:sp>
      <p:sp>
        <p:nvSpPr>
          <p:cNvPr id="3" name="Substituent conținut 2">
            <a:extLst>
              <a:ext uri="{FF2B5EF4-FFF2-40B4-BE49-F238E27FC236}">
                <a16:creationId xmlns="" xmlns:a16="http://schemas.microsoft.com/office/drawing/2014/main" id="{911DB58F-5EF0-5D41-AE83-0B70B6C92342}"/>
              </a:ext>
            </a:extLst>
          </p:cNvPr>
          <p:cNvSpPr>
            <a:spLocks noGrp="1"/>
          </p:cNvSpPr>
          <p:nvPr>
            <p:ph idx="1"/>
          </p:nvPr>
        </p:nvSpPr>
        <p:spPr/>
        <p:txBody>
          <a:bodyPr/>
          <a:lstStyle/>
          <a:p>
            <a:endParaRPr lang="en-US"/>
          </a:p>
        </p:txBody>
      </p:sp>
      <p:pic>
        <p:nvPicPr>
          <p:cNvPr id="1026" name="Picture 2" descr="D:\stagiu\24.04\activitatea culturală\FB\4.jpg"/>
          <p:cNvPicPr>
            <a:picLocks noChangeAspect="1" noChangeArrowheads="1"/>
          </p:cNvPicPr>
          <p:nvPr/>
        </p:nvPicPr>
        <p:blipFill>
          <a:blip r:embed="rId2"/>
          <a:srcRect/>
          <a:stretch>
            <a:fillRect/>
          </a:stretch>
        </p:blipFill>
        <p:spPr bwMode="auto">
          <a:xfrm>
            <a:off x="6187044" y="0"/>
            <a:ext cx="5723907" cy="6858000"/>
          </a:xfrm>
          <a:prstGeom prst="rect">
            <a:avLst/>
          </a:prstGeom>
          <a:noFill/>
        </p:spPr>
      </p:pic>
      <p:pic>
        <p:nvPicPr>
          <p:cNvPr id="1027" name="Picture 3" descr="D:\stagiu\24.04\activitatea culturală\FB\7.jpg"/>
          <p:cNvPicPr>
            <a:picLocks noChangeAspect="1" noChangeArrowheads="1"/>
          </p:cNvPicPr>
          <p:nvPr/>
        </p:nvPicPr>
        <p:blipFill>
          <a:blip r:embed="rId3"/>
          <a:srcRect/>
          <a:stretch>
            <a:fillRect/>
          </a:stretch>
        </p:blipFill>
        <p:spPr bwMode="auto">
          <a:xfrm>
            <a:off x="1140031" y="0"/>
            <a:ext cx="4987636" cy="6858000"/>
          </a:xfrm>
          <a:prstGeom prst="rect">
            <a:avLst/>
          </a:prstGeom>
          <a:noFill/>
        </p:spPr>
      </p:pic>
    </p:spTree>
    <p:extLst>
      <p:ext uri="{BB962C8B-B14F-4D97-AF65-F5344CB8AC3E}">
        <p14:creationId xmlns="" xmlns:p14="http://schemas.microsoft.com/office/powerpoint/2010/main" val="1409179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 xmlns:a16="http://schemas.microsoft.com/office/drawing/2014/main" id="{3EB13F40-55B0-2D37-6143-EA5CD2186688}"/>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 xmlns:p14="http://schemas.microsoft.com/office/powerpoint/2010/main" val="2432977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80B61008-1570-31C6-C1DD-4BF1E4EE1CA5}"/>
              </a:ext>
            </a:extLst>
          </p:cNvPr>
          <p:cNvSpPr>
            <a:spLocks noGrp="1"/>
          </p:cNvSpPr>
          <p:nvPr>
            <p:ph idx="1"/>
          </p:nvPr>
        </p:nvSpPr>
        <p:spPr>
          <a:xfrm>
            <a:off x="1298331" y="415635"/>
            <a:ext cx="4021814" cy="6246421"/>
          </a:xfrm>
        </p:spPr>
        <p:txBody>
          <a:bodyPr>
            <a:noAutofit/>
          </a:bodyPr>
          <a:lstStyle/>
          <a:p>
            <a:pPr marL="0" indent="0">
              <a:lnSpc>
                <a:spcPct val="100000"/>
              </a:lnSpc>
              <a:spcBef>
                <a:spcPts val="0"/>
              </a:spcBef>
              <a:buNone/>
            </a:pPr>
            <a:r>
              <a:rPr lang="ro-RO" dirty="0" smtClean="0">
                <a:solidFill>
                  <a:schemeClr val="tx1"/>
                </a:solidFill>
                <a:latin typeface="Arial" pitchFamily="34" charset="0"/>
                <a:cs typeface="Arial" pitchFamily="34" charset="0"/>
              </a:rPr>
              <a:t>Activitățile noastre au </a:t>
            </a:r>
            <a:r>
              <a:rPr lang="ro-RO" dirty="0" smtClean="0">
                <a:solidFill>
                  <a:schemeClr val="tx1"/>
                </a:solidFill>
                <a:latin typeface="Arial" pitchFamily="34" charset="0"/>
                <a:cs typeface="Arial" pitchFamily="34" charset="0"/>
              </a:rPr>
              <a:t>început cu entuziasm și cu </a:t>
            </a:r>
            <a:r>
              <a:rPr lang="ro-RO" dirty="0" smtClean="0">
                <a:solidFill>
                  <a:schemeClr val="tx1"/>
                </a:solidFill>
                <a:latin typeface="Arial" pitchFamily="34" charset="0"/>
                <a:cs typeface="Arial" pitchFamily="34" charset="0"/>
              </a:rPr>
              <a:t>dorința de cunoaștere.</a:t>
            </a:r>
          </a:p>
          <a:p>
            <a:pPr marL="0" indent="0">
              <a:lnSpc>
                <a:spcPct val="100000"/>
              </a:lnSpc>
              <a:spcBef>
                <a:spcPts val="0"/>
              </a:spcBef>
              <a:buNone/>
            </a:pPr>
            <a:r>
              <a:rPr lang="ro-RO" dirty="0" smtClean="0">
                <a:solidFill>
                  <a:schemeClr val="tx1"/>
                </a:solidFill>
                <a:latin typeface="Arial" pitchFamily="34" charset="0"/>
                <a:cs typeface="Arial" pitchFamily="34" charset="0"/>
              </a:rPr>
              <a:t> </a:t>
            </a:r>
            <a:endParaRPr lang="ro-RO" dirty="0" smtClean="0">
              <a:solidFill>
                <a:schemeClr val="tx1"/>
              </a:solidFill>
              <a:latin typeface="Arial" pitchFamily="34" charset="0"/>
              <a:cs typeface="Arial" pitchFamily="34" charset="0"/>
            </a:endParaRPr>
          </a:p>
          <a:p>
            <a:pPr marL="0" indent="0">
              <a:lnSpc>
                <a:spcPct val="100000"/>
              </a:lnSpc>
              <a:spcBef>
                <a:spcPts val="0"/>
              </a:spcBef>
              <a:buNone/>
            </a:pPr>
            <a:r>
              <a:rPr lang="ro-RO" dirty="0" smtClean="0">
                <a:solidFill>
                  <a:schemeClr val="tx1"/>
                </a:solidFill>
                <a:latin typeface="Arial" pitchFamily="34" charset="0"/>
                <a:cs typeface="Arial" pitchFamily="34" charset="0"/>
              </a:rPr>
              <a:t>În discuțiile purtate cu partenerii </a:t>
            </a:r>
            <a:r>
              <a:rPr lang="ro-RO" dirty="0" smtClean="0">
                <a:solidFill>
                  <a:schemeClr val="tx1"/>
                </a:solidFill>
                <a:latin typeface="Arial" pitchFamily="34" charset="0"/>
                <a:cs typeface="Arial" pitchFamily="34" charset="0"/>
              </a:rPr>
              <a:t>portughezi, </a:t>
            </a:r>
            <a:r>
              <a:rPr lang="ro-RO" dirty="0" smtClean="0">
                <a:solidFill>
                  <a:schemeClr val="tx1"/>
                </a:solidFill>
                <a:latin typeface="Arial" pitchFamily="34" charset="0"/>
                <a:cs typeface="Arial" pitchFamily="34" charset="0"/>
              </a:rPr>
              <a:t>am analizat și comparat sistemul de învățământ profesional și tehnic și  curriculum din cele două țări și am analizat administrarea stagiului de instruire practică (module, număr de săptămâni, număr de ore, organizarea practicii, standardul de pregătire profesională) în unitatea școlară și/ sau la agentul economic.</a:t>
            </a:r>
          </a:p>
          <a:p>
            <a:pPr marL="0" indent="0">
              <a:lnSpc>
                <a:spcPct val="100000"/>
              </a:lnSpc>
              <a:spcBef>
                <a:spcPts val="0"/>
              </a:spcBef>
              <a:buNone/>
            </a:pPr>
            <a:endParaRPr lang="en-US" dirty="0" smtClean="0">
              <a:solidFill>
                <a:schemeClr val="tx1"/>
              </a:solidFill>
              <a:latin typeface="Arial" pitchFamily="34" charset="0"/>
              <a:cs typeface="Arial" pitchFamily="34" charset="0"/>
            </a:endParaRPr>
          </a:p>
          <a:p>
            <a:pPr>
              <a:lnSpc>
                <a:spcPct val="100000"/>
              </a:lnSpc>
              <a:spcBef>
                <a:spcPts val="0"/>
              </a:spcBef>
              <a:buNone/>
            </a:pPr>
            <a:r>
              <a:rPr lang="ro-RO" dirty="0" smtClean="0">
                <a:solidFill>
                  <a:schemeClr val="tx1"/>
                </a:solidFill>
                <a:latin typeface="Arial" pitchFamily="34" charset="0"/>
                <a:cs typeface="Arial" pitchFamily="34" charset="0"/>
              </a:rPr>
              <a:t>Am constatat existența multor</a:t>
            </a:r>
          </a:p>
          <a:p>
            <a:pPr>
              <a:lnSpc>
                <a:spcPct val="100000"/>
              </a:lnSpc>
              <a:spcBef>
                <a:spcPts val="0"/>
              </a:spcBef>
              <a:buNone/>
            </a:pPr>
            <a:r>
              <a:rPr lang="ro-RO" dirty="0" smtClean="0">
                <a:solidFill>
                  <a:schemeClr val="tx1"/>
                </a:solidFill>
                <a:latin typeface="Arial" pitchFamily="34" charset="0"/>
                <a:cs typeface="Arial" pitchFamily="34" charset="0"/>
              </a:rPr>
              <a:t>similitudini între învățământul</a:t>
            </a:r>
          </a:p>
          <a:p>
            <a:pPr>
              <a:lnSpc>
                <a:spcPct val="100000"/>
              </a:lnSpc>
              <a:spcBef>
                <a:spcPts val="0"/>
              </a:spcBef>
              <a:buNone/>
            </a:pPr>
            <a:r>
              <a:rPr lang="ro-RO" dirty="0" smtClean="0">
                <a:solidFill>
                  <a:schemeClr val="tx1"/>
                </a:solidFill>
                <a:latin typeface="Arial" pitchFamily="34" charset="0"/>
                <a:cs typeface="Arial" pitchFamily="34" charset="0"/>
              </a:rPr>
              <a:t>portughez și cel românesc.</a:t>
            </a:r>
            <a:endParaRPr lang="en-US" dirty="0">
              <a:solidFill>
                <a:schemeClr val="tx1"/>
              </a:solidFill>
              <a:latin typeface="Arial" pitchFamily="34" charset="0"/>
              <a:cs typeface="Arial" pitchFamily="34" charset="0"/>
            </a:endParaRPr>
          </a:p>
        </p:txBody>
      </p:sp>
      <p:pic>
        <p:nvPicPr>
          <p:cNvPr id="5" name="Imagine 4">
            <a:extLst>
              <a:ext uri="{FF2B5EF4-FFF2-40B4-BE49-F238E27FC236}">
                <a16:creationId xmlns="" xmlns:a16="http://schemas.microsoft.com/office/drawing/2014/main" id="{F5D1C17D-D37F-B508-D107-4E6AE34D673E}"/>
              </a:ext>
            </a:extLst>
          </p:cNvPr>
          <p:cNvPicPr>
            <a:picLocks noChangeAspect="1"/>
          </p:cNvPicPr>
          <p:nvPr/>
        </p:nvPicPr>
        <p:blipFill>
          <a:blip r:embed="rId2"/>
          <a:stretch>
            <a:fillRect/>
          </a:stretch>
        </p:blipFill>
        <p:spPr>
          <a:xfrm>
            <a:off x="5358881" y="615820"/>
            <a:ext cx="6630956" cy="4963886"/>
          </a:xfrm>
          <a:prstGeom prst="rect">
            <a:avLst/>
          </a:prstGeom>
        </p:spPr>
      </p:pic>
    </p:spTree>
    <p:extLst>
      <p:ext uri="{BB962C8B-B14F-4D97-AF65-F5344CB8AC3E}">
        <p14:creationId xmlns="" xmlns:p14="http://schemas.microsoft.com/office/powerpoint/2010/main" val="82698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BFB89783-EBE2-3F40-6705-327744D05FC5}"/>
              </a:ext>
            </a:extLst>
          </p:cNvPr>
          <p:cNvSpPr>
            <a:spLocks noGrp="1"/>
          </p:cNvSpPr>
          <p:nvPr>
            <p:ph idx="1"/>
          </p:nvPr>
        </p:nvSpPr>
        <p:spPr>
          <a:xfrm>
            <a:off x="1251678" y="356261"/>
            <a:ext cx="4038779" cy="6080166"/>
          </a:xfrm>
        </p:spPr>
        <p:txBody>
          <a:bodyPr>
            <a:normAutofit fontScale="85000" lnSpcReduction="20000"/>
          </a:bodyPr>
          <a:lstStyle/>
          <a:p>
            <a:pPr marL="0" indent="0">
              <a:buNone/>
            </a:pPr>
            <a:r>
              <a:rPr lang="ro-RO" sz="2200" dirty="0" smtClean="0">
                <a:solidFill>
                  <a:schemeClr val="tx1"/>
                </a:solidFill>
                <a:latin typeface="Arial" pitchFamily="34" charset="0"/>
                <a:cs typeface="Arial" pitchFamily="34" charset="0"/>
              </a:rPr>
              <a:t>Pe parcursul stagiului, f</a:t>
            </a:r>
            <a:r>
              <a:rPr lang="en-US" sz="2200" dirty="0" err="1" smtClean="0">
                <a:solidFill>
                  <a:schemeClr val="tx1"/>
                </a:solidFill>
                <a:latin typeface="Arial" pitchFamily="34" charset="0"/>
                <a:cs typeface="Arial" pitchFamily="34" charset="0"/>
              </a:rPr>
              <a:t>iecare</a:t>
            </a:r>
            <a:r>
              <a:rPr lang="en-US" sz="2200" dirty="0" smtClean="0">
                <a:solidFill>
                  <a:schemeClr val="tx1"/>
                </a:solidFill>
                <a:latin typeface="Arial" pitchFamily="34" charset="0"/>
                <a:cs typeface="Arial" pitchFamily="34" charset="0"/>
              </a:rPr>
              <a:t> </a:t>
            </a:r>
            <a:r>
              <a:rPr lang="en-US" sz="2200" dirty="0" err="1">
                <a:solidFill>
                  <a:schemeClr val="tx1"/>
                </a:solidFill>
                <a:latin typeface="Arial" pitchFamily="34" charset="0"/>
                <a:cs typeface="Arial" pitchFamily="34" charset="0"/>
              </a:rPr>
              <a:t>dintre</a:t>
            </a:r>
            <a:r>
              <a:rPr lang="en-US" sz="2200" dirty="0">
                <a:solidFill>
                  <a:schemeClr val="tx1"/>
                </a:solidFill>
                <a:latin typeface="Arial" pitchFamily="34" charset="0"/>
                <a:cs typeface="Arial" pitchFamily="34" charset="0"/>
              </a:rPr>
              <a:t> </a:t>
            </a:r>
            <a:r>
              <a:rPr lang="ro-RO" sz="2200" dirty="0" smtClean="0">
                <a:solidFill>
                  <a:schemeClr val="tx1"/>
                </a:solidFill>
                <a:latin typeface="Arial" pitchFamily="34" charset="0"/>
                <a:cs typeface="Arial" pitchFamily="34" charset="0"/>
              </a:rPr>
              <a:t>membrii grupului țintă a</a:t>
            </a:r>
            <a:r>
              <a:rPr lang="en-US" sz="2200" dirty="0" smtClean="0">
                <a:solidFill>
                  <a:schemeClr val="tx1"/>
                </a:solidFill>
                <a:latin typeface="Arial" pitchFamily="34" charset="0"/>
                <a:cs typeface="Arial" pitchFamily="34" charset="0"/>
              </a:rPr>
              <a:t> </a:t>
            </a:r>
            <a:r>
              <a:rPr lang="en-US" sz="2200" dirty="0" err="1">
                <a:solidFill>
                  <a:schemeClr val="tx1"/>
                </a:solidFill>
                <a:latin typeface="Arial" pitchFamily="34" charset="0"/>
                <a:cs typeface="Arial" pitchFamily="34" charset="0"/>
              </a:rPr>
              <a:t>avut</a:t>
            </a:r>
            <a:r>
              <a:rPr lang="en-US" sz="2200" dirty="0">
                <a:solidFill>
                  <a:schemeClr val="tx1"/>
                </a:solidFill>
                <a:latin typeface="Arial" pitchFamily="34" charset="0"/>
                <a:cs typeface="Arial" pitchFamily="34" charset="0"/>
              </a:rPr>
              <a:t> </a:t>
            </a:r>
            <a:r>
              <a:rPr lang="en-US" sz="2200" dirty="0" err="1">
                <a:solidFill>
                  <a:schemeClr val="tx1"/>
                </a:solidFill>
                <a:latin typeface="Arial" pitchFamily="34" charset="0"/>
                <a:cs typeface="Arial" pitchFamily="34" charset="0"/>
              </a:rPr>
              <a:t>oportunitatea</a:t>
            </a:r>
            <a:r>
              <a:rPr lang="en-US" sz="2200" dirty="0">
                <a:solidFill>
                  <a:schemeClr val="tx1"/>
                </a:solidFill>
                <a:latin typeface="Arial" pitchFamily="34" charset="0"/>
                <a:cs typeface="Arial" pitchFamily="34" charset="0"/>
              </a:rPr>
              <a:t> de a </a:t>
            </a:r>
            <a:r>
              <a:rPr lang="en-US" sz="2200" dirty="0" err="1">
                <a:solidFill>
                  <a:schemeClr val="tx1"/>
                </a:solidFill>
                <a:latin typeface="Arial" pitchFamily="34" charset="0"/>
                <a:cs typeface="Arial" pitchFamily="34" charset="0"/>
              </a:rPr>
              <a:t>discuta</a:t>
            </a:r>
            <a:r>
              <a:rPr lang="en-US" sz="2200" dirty="0">
                <a:solidFill>
                  <a:schemeClr val="tx1"/>
                </a:solidFill>
                <a:latin typeface="Arial" pitchFamily="34" charset="0"/>
                <a:cs typeface="Arial" pitchFamily="34" charset="0"/>
              </a:rPr>
              <a:t> cu </a:t>
            </a:r>
            <a:r>
              <a:rPr lang="en-US" sz="2200" dirty="0" err="1" smtClean="0">
                <a:solidFill>
                  <a:schemeClr val="tx1"/>
                </a:solidFill>
                <a:latin typeface="Arial" pitchFamily="34" charset="0"/>
                <a:cs typeface="Arial" pitchFamily="34" charset="0"/>
              </a:rPr>
              <a:t>speciali</a:t>
            </a:r>
            <a:r>
              <a:rPr lang="ro-RO" sz="2200" dirty="0" smtClean="0">
                <a:solidFill>
                  <a:schemeClr val="tx1"/>
                </a:solidFill>
                <a:latin typeface="Arial" pitchFamily="34" charset="0"/>
                <a:cs typeface="Arial" pitchFamily="34" charset="0"/>
              </a:rPr>
              <a:t>ș</a:t>
            </a:r>
            <a:r>
              <a:rPr lang="en-US" sz="2200" dirty="0" err="1" smtClean="0">
                <a:solidFill>
                  <a:schemeClr val="tx1"/>
                </a:solidFill>
                <a:latin typeface="Arial" pitchFamily="34" charset="0"/>
                <a:cs typeface="Arial" pitchFamily="34" charset="0"/>
              </a:rPr>
              <a:t>ti</a:t>
            </a:r>
            <a:r>
              <a:rPr lang="en-US" sz="2200" dirty="0" smtClean="0">
                <a:solidFill>
                  <a:schemeClr val="tx1"/>
                </a:solidFill>
                <a:latin typeface="Arial" pitchFamily="34" charset="0"/>
                <a:cs typeface="Arial" pitchFamily="34" charset="0"/>
              </a:rPr>
              <a:t> </a:t>
            </a:r>
            <a:r>
              <a:rPr lang="en-US" sz="2200" dirty="0">
                <a:solidFill>
                  <a:schemeClr val="tx1"/>
                </a:solidFill>
                <a:latin typeface="Arial" pitchFamily="34" charset="0"/>
                <a:cs typeface="Arial" pitchFamily="34" charset="0"/>
              </a:rPr>
              <a:t>din </a:t>
            </a:r>
            <a:r>
              <a:rPr lang="en-US" sz="2200" dirty="0" err="1" smtClean="0">
                <a:solidFill>
                  <a:schemeClr val="tx1"/>
                </a:solidFill>
                <a:latin typeface="Arial" pitchFamily="34" charset="0"/>
                <a:cs typeface="Arial" pitchFamily="34" charset="0"/>
              </a:rPr>
              <a:t>domeniul</a:t>
            </a:r>
            <a:r>
              <a:rPr lang="ro-RO" sz="2200" dirty="0" smtClean="0">
                <a:solidFill>
                  <a:schemeClr val="tx1"/>
                </a:solidFill>
                <a:latin typeface="Arial" pitchFamily="34" charset="0"/>
                <a:cs typeface="Arial" pitchFamily="34" charset="0"/>
              </a:rPr>
              <a:t> său </a:t>
            </a:r>
            <a:r>
              <a:rPr lang="en-US" sz="2200" dirty="0" smtClean="0">
                <a:solidFill>
                  <a:schemeClr val="tx1"/>
                </a:solidFill>
                <a:latin typeface="Arial" pitchFamily="34" charset="0"/>
                <a:cs typeface="Arial" pitchFamily="34" charset="0"/>
              </a:rPr>
              <a:t>de </a:t>
            </a:r>
            <a:r>
              <a:rPr lang="en-US" sz="2200" dirty="0" err="1">
                <a:solidFill>
                  <a:schemeClr val="tx1"/>
                </a:solidFill>
                <a:latin typeface="Arial" pitchFamily="34" charset="0"/>
                <a:cs typeface="Arial" pitchFamily="34" charset="0"/>
              </a:rPr>
              <a:t>activitate</a:t>
            </a:r>
            <a:r>
              <a:rPr lang="en-US" sz="2200" dirty="0" smtClean="0">
                <a:solidFill>
                  <a:schemeClr val="tx1"/>
                </a:solidFill>
                <a:latin typeface="Arial" pitchFamily="34" charset="0"/>
                <a:cs typeface="Arial" pitchFamily="34" charset="0"/>
              </a:rPr>
              <a:t>.</a:t>
            </a:r>
            <a:endParaRPr lang="ro-RO" sz="2200" dirty="0" smtClean="0">
              <a:solidFill>
                <a:schemeClr val="tx1"/>
              </a:solidFill>
              <a:latin typeface="Arial" pitchFamily="34" charset="0"/>
              <a:cs typeface="Arial" pitchFamily="34" charset="0"/>
            </a:endParaRPr>
          </a:p>
          <a:p>
            <a:pPr marL="0" indent="0">
              <a:buNone/>
            </a:pPr>
            <a:endParaRPr lang="ro-RO" sz="2200" dirty="0" smtClean="0">
              <a:solidFill>
                <a:schemeClr val="tx1"/>
              </a:solidFill>
              <a:latin typeface="Arial" pitchFamily="34" charset="0"/>
              <a:cs typeface="Arial" pitchFamily="34" charset="0"/>
            </a:endParaRPr>
          </a:p>
          <a:p>
            <a:pPr marL="0" indent="0">
              <a:buNone/>
            </a:pPr>
            <a:r>
              <a:rPr lang="ro-RO" sz="2200" dirty="0" smtClean="0">
                <a:solidFill>
                  <a:schemeClr val="tx1"/>
                </a:solidFill>
                <a:latin typeface="Arial" pitchFamily="34" charset="0"/>
                <a:cs typeface="Arial" pitchFamily="34" charset="0"/>
              </a:rPr>
              <a:t>Am vizitat service-urile auto THE CAR,  AMORIM GARAGEM MORIXEIRA și BOSH CAR SERVICE</a:t>
            </a:r>
            <a:r>
              <a:rPr lang="ro-RO" sz="2200" dirty="0" smtClean="0">
                <a:latin typeface="Arial" pitchFamily="34" charset="0"/>
                <a:cs typeface="Arial" pitchFamily="34" charset="0"/>
              </a:rPr>
              <a:t>.</a:t>
            </a:r>
          </a:p>
          <a:p>
            <a:pPr marL="0" indent="0">
              <a:buNone/>
            </a:pPr>
            <a:endParaRPr lang="ro-RO" sz="2200" dirty="0" smtClean="0">
              <a:solidFill>
                <a:schemeClr val="tx1"/>
              </a:solidFill>
              <a:latin typeface="Arial" pitchFamily="34" charset="0"/>
              <a:cs typeface="Arial" pitchFamily="34" charset="0"/>
            </a:endParaRPr>
          </a:p>
          <a:p>
            <a:pPr marL="0" indent="0">
              <a:buNone/>
            </a:pPr>
            <a:r>
              <a:rPr lang="ro-RO" sz="2200" dirty="0" smtClean="0">
                <a:solidFill>
                  <a:schemeClr val="tx1"/>
                </a:solidFill>
                <a:latin typeface="Arial" pitchFamily="34" charset="0"/>
                <a:cs typeface="Arial" pitchFamily="34" charset="0"/>
              </a:rPr>
              <a:t>Am cules informații cu privire la colaborarea școală- agent economic pentru organizarea și desfășurarea stagiilor de practică ale elevilor care se pregătesc pentru a deveni Mecanici auto, dar și despre metodele de formare utilizate, despre felul în care instrumentele digitale sunt utilizate în formarea elevilor. </a:t>
            </a:r>
            <a:endParaRPr lang="en-US" sz="2200" dirty="0" smtClean="0">
              <a:solidFill>
                <a:schemeClr val="tx1"/>
              </a:solidFill>
              <a:latin typeface="Arial" pitchFamily="34" charset="0"/>
              <a:cs typeface="Arial" pitchFamily="34" charset="0"/>
            </a:endParaRPr>
          </a:p>
          <a:p>
            <a:pPr marL="0" indent="0">
              <a:buNone/>
            </a:pPr>
            <a:endParaRPr lang="ro-RO" dirty="0" smtClean="0">
              <a:solidFill>
                <a:schemeClr val="tx1"/>
              </a:solidFill>
              <a:latin typeface="Arial" pitchFamily="34" charset="0"/>
              <a:cs typeface="Arial" pitchFamily="34" charset="0"/>
            </a:endParaRPr>
          </a:p>
          <a:p>
            <a:pPr marL="0" indent="0">
              <a:buNone/>
            </a:pPr>
            <a:endParaRPr lang="ro-RO" dirty="0" smtClean="0">
              <a:solidFill>
                <a:schemeClr val="tx1"/>
              </a:solidFill>
              <a:latin typeface="Arial" pitchFamily="34" charset="0"/>
              <a:cs typeface="Arial" pitchFamily="34" charset="0"/>
            </a:endParaRPr>
          </a:p>
        </p:txBody>
      </p:sp>
      <p:pic>
        <p:nvPicPr>
          <p:cNvPr id="7" name="Imagine 6">
            <a:extLst>
              <a:ext uri="{FF2B5EF4-FFF2-40B4-BE49-F238E27FC236}">
                <a16:creationId xmlns="" xmlns:a16="http://schemas.microsoft.com/office/drawing/2014/main" id="{E0FABA06-6809-2875-DEF1-264586CE4C9C}"/>
              </a:ext>
            </a:extLst>
          </p:cNvPr>
          <p:cNvPicPr>
            <a:picLocks noChangeAspect="1"/>
          </p:cNvPicPr>
          <p:nvPr/>
        </p:nvPicPr>
        <p:blipFill>
          <a:blip r:embed="rId2"/>
          <a:stretch>
            <a:fillRect/>
          </a:stretch>
        </p:blipFill>
        <p:spPr>
          <a:xfrm>
            <a:off x="5429569" y="367761"/>
            <a:ext cx="3595678" cy="3396717"/>
          </a:xfrm>
          <a:prstGeom prst="rect">
            <a:avLst/>
          </a:prstGeom>
        </p:spPr>
      </p:pic>
      <p:pic>
        <p:nvPicPr>
          <p:cNvPr id="4" name="Picture 2" descr="D:\stagiu\26.04\5.jpg"/>
          <p:cNvPicPr>
            <a:picLocks noChangeAspect="1" noChangeArrowheads="1"/>
          </p:cNvPicPr>
          <p:nvPr/>
        </p:nvPicPr>
        <p:blipFill>
          <a:blip r:embed="rId3" cstate="print"/>
          <a:srcRect/>
          <a:stretch>
            <a:fillRect/>
          </a:stretch>
        </p:blipFill>
        <p:spPr bwMode="auto">
          <a:xfrm>
            <a:off x="6828622" y="3103837"/>
            <a:ext cx="4500562" cy="3375422"/>
          </a:xfrm>
          <a:prstGeom prst="rect">
            <a:avLst/>
          </a:prstGeom>
          <a:noFill/>
        </p:spPr>
      </p:pic>
    </p:spTree>
    <p:extLst>
      <p:ext uri="{BB962C8B-B14F-4D97-AF65-F5344CB8AC3E}">
        <p14:creationId xmlns="" xmlns:p14="http://schemas.microsoft.com/office/powerpoint/2010/main" val="3880664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198417"/>
          </a:xfrm>
        </p:spPr>
        <p:txBody>
          <a:bodyPr>
            <a:normAutofit fontScale="90000"/>
          </a:bodyPr>
          <a:lstStyle/>
          <a:p>
            <a:r>
              <a:rPr lang="ro-RO" sz="2700" cap="none" dirty="0" smtClean="0">
                <a:solidFill>
                  <a:schemeClr val="tx1"/>
                </a:solidFill>
                <a:latin typeface="Arial" pitchFamily="34" charset="0"/>
                <a:cs typeface="Arial" pitchFamily="34" charset="0"/>
              </a:rPr>
              <a:t>Profesorii din domeniul Turism și alimentație au aflat multe amănunte despre stagiile de practică ale elevilor în cadrul vizitei la Apulia Praia </a:t>
            </a:r>
            <a:r>
              <a:rPr lang="ro-RO" sz="2700" cap="none" dirty="0" smtClean="0">
                <a:solidFill>
                  <a:schemeClr val="tx1"/>
                </a:solidFill>
                <a:latin typeface="Arial" pitchFamily="34" charset="0"/>
                <a:cs typeface="Arial" pitchFamily="34" charset="0"/>
              </a:rPr>
              <a:t>Hotel, hotel cotat cu patru stele. </a:t>
            </a:r>
            <a:r>
              <a:rPr lang="en-US" dirty="0" smtClean="0">
                <a:solidFill>
                  <a:schemeClr val="tx1"/>
                </a:solidFill>
                <a:latin typeface="Arial" pitchFamily="34" charset="0"/>
                <a:cs typeface="Arial" pitchFamily="34" charset="0"/>
              </a:rPr>
              <a:t/>
            </a:r>
            <a:br>
              <a:rPr lang="en-US" dirty="0" smtClean="0">
                <a:solidFill>
                  <a:schemeClr val="tx1"/>
                </a:solidFill>
                <a:latin typeface="Arial" pitchFamily="34" charset="0"/>
                <a:cs typeface="Arial" pitchFamily="34" charset="0"/>
              </a:rPr>
            </a:br>
            <a:endParaRPr lang="en-US" dirty="0"/>
          </a:p>
        </p:txBody>
      </p:sp>
      <p:pic>
        <p:nvPicPr>
          <p:cNvPr id="8" name="Imagine 6">
            <a:extLst>
              <a:ext uri="{FF2B5EF4-FFF2-40B4-BE49-F238E27FC236}">
                <a16:creationId xmlns="" xmlns:a16="http://schemas.microsoft.com/office/drawing/2014/main" id="{61D6B20B-5ACC-02D8-E617-CD03C5403227}"/>
              </a:ext>
            </a:extLst>
          </p:cNvPr>
          <p:cNvPicPr>
            <a:picLocks noGrp="1" noChangeAspect="1"/>
          </p:cNvPicPr>
          <p:nvPr>
            <p:ph sz="half" idx="2"/>
          </p:nvPr>
        </p:nvPicPr>
        <p:blipFill>
          <a:blip r:embed="rId2" cstate="print"/>
          <a:stretch>
            <a:fillRect/>
          </a:stretch>
        </p:blipFill>
        <p:spPr>
          <a:xfrm>
            <a:off x="1180458" y="1722356"/>
            <a:ext cx="2246709" cy="2995612"/>
          </a:xfrm>
          <a:prstGeom prst="rect">
            <a:avLst/>
          </a:prstGeom>
        </p:spPr>
      </p:pic>
      <p:pic>
        <p:nvPicPr>
          <p:cNvPr id="2050" name="Picture 2" descr="D:\stagiu\26.04\3.jpg"/>
          <p:cNvPicPr>
            <a:picLocks noGrp="1" noChangeAspect="1" noChangeArrowheads="1"/>
          </p:cNvPicPr>
          <p:nvPr>
            <p:ph sz="quarter" idx="4"/>
          </p:nvPr>
        </p:nvPicPr>
        <p:blipFill>
          <a:blip r:embed="rId3" cstate="print"/>
          <a:srcRect/>
          <a:stretch>
            <a:fillRect/>
          </a:stretch>
        </p:blipFill>
        <p:spPr bwMode="auto">
          <a:xfrm>
            <a:off x="3776353" y="1912359"/>
            <a:ext cx="3348841" cy="4334062"/>
          </a:xfrm>
          <a:prstGeom prst="rect">
            <a:avLst/>
          </a:prstGeom>
          <a:noFill/>
        </p:spPr>
      </p:pic>
      <p:pic>
        <p:nvPicPr>
          <p:cNvPr id="2051" name="Picture 3" descr="D:\stagiu\26.04\2.jpg"/>
          <p:cNvPicPr>
            <a:picLocks noChangeAspect="1" noChangeArrowheads="1"/>
          </p:cNvPicPr>
          <p:nvPr/>
        </p:nvPicPr>
        <p:blipFill>
          <a:blip r:embed="rId4" cstate="print"/>
          <a:srcRect/>
          <a:stretch>
            <a:fillRect/>
          </a:stretch>
        </p:blipFill>
        <p:spPr bwMode="auto">
          <a:xfrm>
            <a:off x="7386451" y="2636321"/>
            <a:ext cx="4263243" cy="2843151"/>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198417"/>
          </a:xfrm>
        </p:spPr>
        <p:txBody>
          <a:bodyPr>
            <a:normAutofit fontScale="90000"/>
          </a:bodyPr>
          <a:lstStyle/>
          <a:p>
            <a:r>
              <a:rPr lang="ro-RO" sz="2200" cap="none" dirty="0" smtClean="0">
                <a:latin typeface="Arial" pitchFamily="34" charset="0"/>
                <a:cs typeface="Arial" pitchFamily="34" charset="0"/>
              </a:rPr>
              <a:t>Salonul Juliana Carpinteiro oferă stagii de instruire practică pentru elevii care se pregătesc să devină frizeri, coafori, manichiuriști și pedichiuriști</a:t>
            </a:r>
            <a:r>
              <a:rPr lang="ro-RO" sz="2200" cap="none" dirty="0" smtClean="0">
                <a:solidFill>
                  <a:schemeClr val="tx1"/>
                </a:solidFill>
                <a:latin typeface="Arial" pitchFamily="34" charset="0"/>
                <a:cs typeface="Arial" pitchFamily="34" charset="0"/>
              </a:rPr>
              <a:t>. Ne-au impresionat dotările moderne și designul. </a:t>
            </a:r>
            <a:r>
              <a:rPr lang="en-US" dirty="0" smtClean="0">
                <a:solidFill>
                  <a:schemeClr val="tx1"/>
                </a:solidFill>
                <a:latin typeface="Arial" pitchFamily="34" charset="0"/>
                <a:cs typeface="Arial" pitchFamily="34" charset="0"/>
              </a:rPr>
              <a:t/>
            </a:r>
            <a:br>
              <a:rPr lang="en-US" dirty="0" smtClean="0">
                <a:solidFill>
                  <a:schemeClr val="tx1"/>
                </a:solidFill>
                <a:latin typeface="Arial" pitchFamily="34" charset="0"/>
                <a:cs typeface="Arial" pitchFamily="34" charset="0"/>
              </a:rPr>
            </a:br>
            <a:endParaRPr lang="en-US" dirty="0"/>
          </a:p>
        </p:txBody>
      </p:sp>
      <p:pic>
        <p:nvPicPr>
          <p:cNvPr id="3074" name="Picture 2" descr="D:\stagiu\28.04\1.jpg"/>
          <p:cNvPicPr>
            <a:picLocks noGrp="1" noChangeAspect="1" noChangeArrowheads="1"/>
          </p:cNvPicPr>
          <p:nvPr>
            <p:ph sz="half" idx="2"/>
          </p:nvPr>
        </p:nvPicPr>
        <p:blipFill>
          <a:blip r:embed="rId2" cstate="print"/>
          <a:srcRect/>
          <a:stretch>
            <a:fillRect/>
          </a:stretch>
        </p:blipFill>
        <p:spPr bwMode="auto">
          <a:xfrm>
            <a:off x="955469" y="2484754"/>
            <a:ext cx="2535877" cy="2752264"/>
          </a:xfrm>
          <a:prstGeom prst="rect">
            <a:avLst/>
          </a:prstGeom>
          <a:noFill/>
        </p:spPr>
      </p:pic>
      <p:pic>
        <p:nvPicPr>
          <p:cNvPr id="3075" name="Picture 3" descr="D:\stagiu\28.04\2.jpg"/>
          <p:cNvPicPr>
            <a:picLocks noGrp="1" noChangeAspect="1" noChangeArrowheads="1"/>
          </p:cNvPicPr>
          <p:nvPr>
            <p:ph sz="quarter" idx="4"/>
          </p:nvPr>
        </p:nvPicPr>
        <p:blipFill>
          <a:blip r:embed="rId3"/>
          <a:srcRect/>
          <a:stretch>
            <a:fillRect/>
          </a:stretch>
        </p:blipFill>
        <p:spPr bwMode="auto">
          <a:xfrm>
            <a:off x="3730475" y="1722933"/>
            <a:ext cx="3608475" cy="4333875"/>
          </a:xfrm>
          <a:prstGeom prst="rect">
            <a:avLst/>
          </a:prstGeom>
          <a:noFill/>
        </p:spPr>
      </p:pic>
      <p:pic>
        <p:nvPicPr>
          <p:cNvPr id="3076" name="Picture 4" descr="D:\stagiu\28.04\3.jpg"/>
          <p:cNvPicPr>
            <a:picLocks noChangeAspect="1" noChangeArrowheads="1"/>
          </p:cNvPicPr>
          <p:nvPr/>
        </p:nvPicPr>
        <p:blipFill>
          <a:blip r:embed="rId4"/>
          <a:srcRect/>
          <a:stretch>
            <a:fillRect/>
          </a:stretch>
        </p:blipFill>
        <p:spPr bwMode="auto">
          <a:xfrm>
            <a:off x="7505204" y="1995055"/>
            <a:ext cx="3766457" cy="4708896"/>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BF2DEF25-1E84-53C4-09C4-B1EF050BE20F}"/>
              </a:ext>
            </a:extLst>
          </p:cNvPr>
          <p:cNvSpPr>
            <a:spLocks noGrp="1"/>
          </p:cNvSpPr>
          <p:nvPr>
            <p:ph idx="1"/>
          </p:nvPr>
        </p:nvSpPr>
        <p:spPr>
          <a:xfrm>
            <a:off x="1307662" y="1033153"/>
            <a:ext cx="4262714" cy="4963886"/>
          </a:xfrm>
        </p:spPr>
        <p:txBody>
          <a:bodyPr>
            <a:noAutofit/>
          </a:bodyPr>
          <a:lstStyle/>
          <a:p>
            <a:pPr marL="0" indent="0">
              <a:buNone/>
            </a:pPr>
            <a:r>
              <a:rPr lang="en-US" dirty="0">
                <a:solidFill>
                  <a:schemeClr val="tx1"/>
                </a:solidFill>
                <a:latin typeface="Arial" pitchFamily="34" charset="0"/>
                <a:cs typeface="Arial" pitchFamily="34" charset="0"/>
              </a:rPr>
              <a:t>Am </a:t>
            </a:r>
            <a:r>
              <a:rPr lang="en-US" dirty="0" err="1" smtClean="0">
                <a:solidFill>
                  <a:schemeClr val="tx1"/>
                </a:solidFill>
                <a:latin typeface="Arial" pitchFamily="34" charset="0"/>
                <a:cs typeface="Arial" pitchFamily="34" charset="0"/>
              </a:rPr>
              <a:t>vizita</a:t>
            </a:r>
            <a:r>
              <a:rPr lang="ro-RO" dirty="0" smtClean="0">
                <a:solidFill>
                  <a:schemeClr val="tx1"/>
                </a:solidFill>
                <a:latin typeface="Arial" pitchFamily="34" charset="0"/>
                <a:cs typeface="Arial" pitchFamily="34" charset="0"/>
              </a:rPr>
              <a:t>t </a:t>
            </a:r>
            <a:r>
              <a:rPr lang="en-US" dirty="0" smtClean="0">
                <a:solidFill>
                  <a:schemeClr val="tx1"/>
                </a:solidFill>
                <a:latin typeface="Arial" pitchFamily="34" charset="0"/>
                <a:cs typeface="Arial" pitchFamily="34" charset="0"/>
              </a:rPr>
              <a:t>School of Technology and Management din </a:t>
            </a:r>
            <a:r>
              <a:rPr lang="en-US" dirty="0" err="1" smtClean="0">
                <a:solidFill>
                  <a:schemeClr val="tx1"/>
                </a:solidFill>
                <a:latin typeface="Arial" pitchFamily="34" charset="0"/>
                <a:cs typeface="Arial" pitchFamily="34" charset="0"/>
              </a:rPr>
              <a:t>Abade</a:t>
            </a:r>
            <a:r>
              <a:rPr lang="en-US" dirty="0" smtClean="0">
                <a:solidFill>
                  <a:schemeClr val="tx1"/>
                </a:solidFill>
                <a:latin typeface="Arial" pitchFamily="34" charset="0"/>
                <a:cs typeface="Arial" pitchFamily="34" charset="0"/>
              </a:rPr>
              <a:t> de Neiva din </a:t>
            </a:r>
            <a:r>
              <a:rPr lang="en-US" dirty="0" err="1">
                <a:solidFill>
                  <a:schemeClr val="tx1"/>
                </a:solidFill>
                <a:latin typeface="Arial" pitchFamily="34" charset="0"/>
                <a:cs typeface="Arial" pitchFamily="34" charset="0"/>
              </a:rPr>
              <a:t>Barcelos</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Liceul</a:t>
            </a:r>
            <a:r>
              <a:rPr lang="en-US" dirty="0">
                <a:solidFill>
                  <a:schemeClr val="tx1"/>
                </a:solidFill>
                <a:latin typeface="Arial" pitchFamily="34" charset="0"/>
                <a:cs typeface="Arial" pitchFamily="34" charset="0"/>
              </a:rPr>
              <a:t> </a:t>
            </a:r>
            <a:r>
              <a:rPr lang="en-US" dirty="0" smtClean="0">
                <a:solidFill>
                  <a:schemeClr val="tx1"/>
                </a:solidFill>
                <a:latin typeface="Arial" pitchFamily="34" charset="0"/>
                <a:cs typeface="Arial" pitchFamily="34" charset="0"/>
              </a:rPr>
              <a:t>vocational are </a:t>
            </a:r>
            <a:r>
              <a:rPr lang="en-US" dirty="0">
                <a:solidFill>
                  <a:schemeClr val="tx1"/>
                </a:solidFill>
                <a:latin typeface="Arial" pitchFamily="34" charset="0"/>
                <a:cs typeface="Arial" pitchFamily="34" charset="0"/>
              </a:rPr>
              <a:t>ca </a:t>
            </a:r>
            <a:r>
              <a:rPr lang="en-US" dirty="0" err="1" smtClean="0">
                <a:solidFill>
                  <a:schemeClr val="tx1"/>
                </a:solidFill>
                <a:latin typeface="Arial" pitchFamily="34" charset="0"/>
                <a:cs typeface="Arial" pitchFamily="34" charset="0"/>
              </a:rPr>
              <a:t>specializ</a:t>
            </a:r>
            <a:r>
              <a:rPr lang="ro-RO" dirty="0" smtClean="0">
                <a:solidFill>
                  <a:schemeClr val="tx1"/>
                </a:solidFill>
                <a:latin typeface="Arial" pitchFamily="34" charset="0"/>
                <a:cs typeface="Arial" pitchFamily="34" charset="0"/>
              </a:rPr>
              <a:t>ă</a:t>
            </a:r>
            <a:r>
              <a:rPr lang="en-US" dirty="0" err="1" smtClean="0">
                <a:solidFill>
                  <a:schemeClr val="tx1"/>
                </a:solidFill>
                <a:latin typeface="Arial" pitchFamily="34" charset="0"/>
                <a:cs typeface="Arial" pitchFamily="34" charset="0"/>
              </a:rPr>
              <a:t>ri</a:t>
            </a:r>
            <a:r>
              <a:rPr lang="en-US" dirty="0" smtClean="0">
                <a:solidFill>
                  <a:schemeClr val="tx1"/>
                </a:solidFill>
                <a:latin typeface="Arial" pitchFamily="34" charset="0"/>
                <a:cs typeface="Arial" pitchFamily="34" charset="0"/>
              </a:rPr>
              <a:t> </a:t>
            </a:r>
            <a:r>
              <a:rPr lang="en-US" dirty="0">
                <a:solidFill>
                  <a:schemeClr val="tx1"/>
                </a:solidFill>
                <a:latin typeface="Arial" pitchFamily="34" charset="0"/>
                <a:cs typeface="Arial" pitchFamily="34" charset="0"/>
              </a:rPr>
              <a:t>design graphic, </a:t>
            </a:r>
            <a:r>
              <a:rPr lang="en-US" dirty="0" err="1">
                <a:solidFill>
                  <a:schemeClr val="tx1"/>
                </a:solidFill>
                <a:latin typeface="Arial" pitchFamily="34" charset="0"/>
                <a:cs typeface="Arial" pitchFamily="34" charset="0"/>
              </a:rPr>
              <a:t>fotografie</a:t>
            </a:r>
            <a:r>
              <a:rPr lang="en-US" dirty="0">
                <a:solidFill>
                  <a:schemeClr val="tx1"/>
                </a:solidFill>
                <a:latin typeface="Arial" pitchFamily="34" charset="0"/>
                <a:cs typeface="Arial" pitchFamily="34" charset="0"/>
              </a:rPr>
              <a:t>, design </a:t>
            </a:r>
            <a:r>
              <a:rPr lang="en-US" dirty="0" err="1">
                <a:solidFill>
                  <a:schemeClr val="tx1"/>
                </a:solidFill>
                <a:latin typeface="Arial" pitchFamily="34" charset="0"/>
                <a:cs typeface="Arial" pitchFamily="34" charset="0"/>
              </a:rPr>
              <a:t>vestimentar</a:t>
            </a:r>
            <a:r>
              <a:rPr lang="en-US" dirty="0">
                <a:solidFill>
                  <a:schemeClr val="tx1"/>
                </a:solidFill>
                <a:latin typeface="Arial" pitchFamily="34" charset="0"/>
                <a:cs typeface="Arial" pitchFamily="34" charset="0"/>
              </a:rPr>
              <a:t> </a:t>
            </a:r>
            <a:r>
              <a:rPr lang="ro-RO" dirty="0" err="1" smtClean="0">
                <a:solidFill>
                  <a:schemeClr val="tx1"/>
                </a:solidFill>
                <a:latin typeface="Arial" pitchFamily="34" charset="0"/>
                <a:cs typeface="Arial" pitchFamily="34" charset="0"/>
              </a:rPr>
              <a:t>ș</a:t>
            </a:r>
            <a:r>
              <a:rPr lang="en-US" dirty="0" err="1" smtClean="0">
                <a:solidFill>
                  <a:schemeClr val="tx1"/>
                </a:solidFill>
                <a:latin typeface="Arial" pitchFamily="34" charset="0"/>
                <a:cs typeface="Arial" pitchFamily="34" charset="0"/>
              </a:rPr>
              <a:t>i</a:t>
            </a:r>
            <a:r>
              <a:rPr lang="en-US" dirty="0" smtClean="0">
                <a:solidFill>
                  <a:schemeClr val="tx1"/>
                </a:solidFill>
                <a:latin typeface="Arial" pitchFamily="34" charset="0"/>
                <a:cs typeface="Arial" pitchFamily="34" charset="0"/>
              </a:rPr>
              <a:t> </a:t>
            </a:r>
            <a:r>
              <a:rPr lang="en-US" dirty="0" err="1" smtClean="0">
                <a:solidFill>
                  <a:schemeClr val="tx1"/>
                </a:solidFill>
                <a:latin typeface="Arial" pitchFamily="34" charset="0"/>
                <a:cs typeface="Arial" pitchFamily="34" charset="0"/>
              </a:rPr>
              <a:t>cofet</a:t>
            </a:r>
            <a:r>
              <a:rPr lang="ro-RO" dirty="0" smtClean="0">
                <a:solidFill>
                  <a:schemeClr val="tx1"/>
                </a:solidFill>
                <a:latin typeface="Arial" pitchFamily="34" charset="0"/>
                <a:cs typeface="Arial" pitchFamily="34" charset="0"/>
              </a:rPr>
              <a:t>ă</a:t>
            </a:r>
            <a:r>
              <a:rPr lang="en-US" dirty="0" err="1" smtClean="0">
                <a:solidFill>
                  <a:schemeClr val="tx1"/>
                </a:solidFill>
                <a:latin typeface="Arial" pitchFamily="34" charset="0"/>
                <a:cs typeface="Arial" pitchFamily="34" charset="0"/>
              </a:rPr>
              <a:t>rie</a:t>
            </a:r>
            <a:r>
              <a:rPr lang="ro-RO" dirty="0" smtClean="0">
                <a:solidFill>
                  <a:schemeClr val="tx1"/>
                </a:solidFill>
                <a:latin typeface="Arial" pitchFamily="34" charset="0"/>
                <a:cs typeface="Arial" pitchFamily="34" charset="0"/>
              </a:rPr>
              <a:t>- </a:t>
            </a:r>
            <a:r>
              <a:rPr lang="en-US" dirty="0" smtClean="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patiserie</a:t>
            </a:r>
            <a:r>
              <a:rPr lang="en-US" dirty="0">
                <a:solidFill>
                  <a:schemeClr val="tx1"/>
                </a:solidFill>
                <a:latin typeface="Arial" pitchFamily="34" charset="0"/>
                <a:cs typeface="Arial" pitchFamily="34" charset="0"/>
              </a:rPr>
              <a:t>. </a:t>
            </a:r>
            <a:endParaRPr lang="ro-RO" dirty="0" smtClean="0">
              <a:solidFill>
                <a:schemeClr val="tx1"/>
              </a:solidFill>
              <a:latin typeface="Arial" pitchFamily="34" charset="0"/>
              <a:cs typeface="Arial" pitchFamily="34" charset="0"/>
            </a:endParaRPr>
          </a:p>
          <a:p>
            <a:pPr marL="0" indent="0">
              <a:buNone/>
            </a:pPr>
            <a:endParaRPr lang="ro-RO" dirty="0" smtClean="0">
              <a:solidFill>
                <a:schemeClr val="tx1"/>
              </a:solidFill>
              <a:latin typeface="Arial" pitchFamily="34" charset="0"/>
              <a:cs typeface="Arial" pitchFamily="34" charset="0"/>
            </a:endParaRPr>
          </a:p>
          <a:p>
            <a:pPr marL="0" indent="0">
              <a:buNone/>
            </a:pPr>
            <a:r>
              <a:rPr lang="en-US" dirty="0" err="1" smtClean="0">
                <a:solidFill>
                  <a:schemeClr val="tx1"/>
                </a:solidFill>
                <a:latin typeface="Arial" pitchFamily="34" charset="0"/>
                <a:cs typeface="Arial" pitchFamily="34" charset="0"/>
              </a:rPr>
              <a:t>Profesorii</a:t>
            </a:r>
            <a:r>
              <a:rPr lang="en-US" dirty="0" smtClean="0">
                <a:solidFill>
                  <a:schemeClr val="tx1"/>
                </a:solidFill>
                <a:latin typeface="Arial" pitchFamily="34" charset="0"/>
                <a:cs typeface="Arial" pitchFamily="34" charset="0"/>
              </a:rPr>
              <a:t> </a:t>
            </a:r>
            <a:r>
              <a:rPr lang="en-US" dirty="0">
                <a:solidFill>
                  <a:schemeClr val="tx1"/>
                </a:solidFill>
                <a:latin typeface="Arial" pitchFamily="34" charset="0"/>
                <a:cs typeface="Arial" pitchFamily="34" charset="0"/>
              </a:rPr>
              <a:t>din </a:t>
            </a:r>
            <a:r>
              <a:rPr lang="en-US" dirty="0" err="1">
                <a:solidFill>
                  <a:schemeClr val="tx1"/>
                </a:solidFill>
                <a:latin typeface="Arial" pitchFamily="34" charset="0"/>
                <a:cs typeface="Arial" pitchFamily="34" charset="0"/>
              </a:rPr>
              <a:t>aceasta</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unitate</a:t>
            </a:r>
            <a:r>
              <a:rPr lang="en-US" dirty="0">
                <a:solidFill>
                  <a:schemeClr val="tx1"/>
                </a:solidFill>
                <a:latin typeface="Arial" pitchFamily="34" charset="0"/>
                <a:cs typeface="Arial" pitchFamily="34" charset="0"/>
              </a:rPr>
              <a:t> sunt </a:t>
            </a:r>
            <a:r>
              <a:rPr lang="en-US" dirty="0" err="1">
                <a:solidFill>
                  <a:schemeClr val="tx1"/>
                </a:solidFill>
                <a:latin typeface="Arial" pitchFamily="34" charset="0"/>
                <a:cs typeface="Arial" pitchFamily="34" charset="0"/>
              </a:rPr>
              <a:t>foarte</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devotati</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si</a:t>
            </a:r>
            <a:r>
              <a:rPr lang="en-US" dirty="0">
                <a:solidFill>
                  <a:schemeClr val="tx1"/>
                </a:solidFill>
                <a:latin typeface="Arial" pitchFamily="34" charset="0"/>
                <a:cs typeface="Arial" pitchFamily="34" charset="0"/>
              </a:rPr>
              <a:t> </a:t>
            </a:r>
            <a:r>
              <a:rPr lang="en-US" dirty="0" err="1" smtClean="0">
                <a:solidFill>
                  <a:schemeClr val="tx1"/>
                </a:solidFill>
                <a:latin typeface="Arial" pitchFamily="34" charset="0"/>
                <a:cs typeface="Arial" pitchFamily="34" charset="0"/>
              </a:rPr>
              <a:t>implica</a:t>
            </a:r>
            <a:r>
              <a:rPr lang="ro-RO" dirty="0" smtClean="0">
                <a:solidFill>
                  <a:schemeClr val="tx1"/>
                </a:solidFill>
                <a:latin typeface="Arial" pitchFamily="34" charset="0"/>
                <a:cs typeface="Arial" pitchFamily="34" charset="0"/>
              </a:rPr>
              <a:t>ț</a:t>
            </a:r>
            <a:r>
              <a:rPr lang="en-US" dirty="0" err="1" smtClean="0">
                <a:solidFill>
                  <a:schemeClr val="tx1"/>
                </a:solidFill>
                <a:latin typeface="Arial" pitchFamily="34" charset="0"/>
                <a:cs typeface="Arial" pitchFamily="34" charset="0"/>
              </a:rPr>
              <a:t>i</a:t>
            </a:r>
            <a:r>
              <a:rPr lang="en-US" dirty="0" smtClean="0">
                <a:solidFill>
                  <a:schemeClr val="tx1"/>
                </a:solidFill>
                <a:latin typeface="Arial" pitchFamily="34" charset="0"/>
                <a:cs typeface="Arial" pitchFamily="34" charset="0"/>
              </a:rPr>
              <a:t> </a:t>
            </a:r>
            <a:r>
              <a:rPr lang="ro-RO" dirty="0" smtClean="0">
                <a:solidFill>
                  <a:schemeClr val="tx1"/>
                </a:solidFill>
                <a:latin typeface="Arial" pitchFamily="34" charset="0"/>
                <a:cs typeface="Arial" pitchFamily="34" charset="0"/>
              </a:rPr>
              <a:t>î</a:t>
            </a:r>
            <a:r>
              <a:rPr lang="en-US" dirty="0" smtClean="0">
                <a:solidFill>
                  <a:schemeClr val="tx1"/>
                </a:solidFill>
                <a:latin typeface="Arial" pitchFamily="34" charset="0"/>
                <a:cs typeface="Arial" pitchFamily="34" charset="0"/>
              </a:rPr>
              <a:t>n </a:t>
            </a:r>
            <a:r>
              <a:rPr lang="en-US" dirty="0" err="1" smtClean="0">
                <a:solidFill>
                  <a:schemeClr val="tx1"/>
                </a:solidFill>
                <a:latin typeface="Arial" pitchFamily="34" charset="0"/>
                <a:cs typeface="Arial" pitchFamily="34" charset="0"/>
              </a:rPr>
              <a:t>activit</a:t>
            </a:r>
            <a:r>
              <a:rPr lang="ro-RO" dirty="0" smtClean="0">
                <a:solidFill>
                  <a:schemeClr val="tx1"/>
                </a:solidFill>
                <a:latin typeface="Arial" pitchFamily="34" charset="0"/>
                <a:cs typeface="Arial" pitchFamily="34" charset="0"/>
              </a:rPr>
              <a:t>ăț</a:t>
            </a:r>
            <a:r>
              <a:rPr lang="en-US" dirty="0" err="1" smtClean="0">
                <a:solidFill>
                  <a:schemeClr val="tx1"/>
                </a:solidFill>
                <a:latin typeface="Arial" pitchFamily="34" charset="0"/>
                <a:cs typeface="Arial" pitchFamily="34" charset="0"/>
              </a:rPr>
              <a:t>ile</a:t>
            </a:r>
            <a:r>
              <a:rPr lang="en-US" dirty="0" smtClean="0">
                <a:solidFill>
                  <a:schemeClr val="tx1"/>
                </a:solidFill>
                <a:latin typeface="Arial" pitchFamily="34" charset="0"/>
                <a:cs typeface="Arial" pitchFamily="34" charset="0"/>
              </a:rPr>
              <a:t> </a:t>
            </a:r>
            <a:r>
              <a:rPr lang="en-US" dirty="0">
                <a:solidFill>
                  <a:schemeClr val="tx1"/>
                </a:solidFill>
                <a:latin typeface="Arial" pitchFamily="34" charset="0"/>
                <a:cs typeface="Arial" pitchFamily="34" charset="0"/>
              </a:rPr>
              <a:t>lor. </a:t>
            </a:r>
            <a:r>
              <a:rPr lang="en-US" dirty="0" err="1" smtClean="0">
                <a:solidFill>
                  <a:schemeClr val="tx1"/>
                </a:solidFill>
                <a:latin typeface="Arial" pitchFamily="34" charset="0"/>
                <a:cs typeface="Arial" pitchFamily="34" charset="0"/>
              </a:rPr>
              <a:t>Inso</a:t>
            </a:r>
            <a:r>
              <a:rPr lang="ro-RO" dirty="0" smtClean="0">
                <a:solidFill>
                  <a:schemeClr val="tx1"/>
                </a:solidFill>
                <a:latin typeface="Arial" pitchFamily="34" charset="0"/>
                <a:cs typeface="Arial" pitchFamily="34" charset="0"/>
              </a:rPr>
              <a:t>ț</a:t>
            </a:r>
            <a:r>
              <a:rPr lang="en-US" dirty="0" err="1" smtClean="0">
                <a:solidFill>
                  <a:schemeClr val="tx1"/>
                </a:solidFill>
                <a:latin typeface="Arial" pitchFamily="34" charset="0"/>
                <a:cs typeface="Arial" pitchFamily="34" charset="0"/>
              </a:rPr>
              <a:t>i</a:t>
            </a:r>
            <a:r>
              <a:rPr lang="ro-RO" dirty="0" smtClean="0">
                <a:solidFill>
                  <a:schemeClr val="tx1"/>
                </a:solidFill>
                <a:latin typeface="Arial" pitchFamily="34" charset="0"/>
                <a:cs typeface="Arial" pitchFamily="34" charset="0"/>
              </a:rPr>
              <a:t>ț</a:t>
            </a:r>
            <a:r>
              <a:rPr lang="en-US" dirty="0" err="1" smtClean="0">
                <a:solidFill>
                  <a:schemeClr val="tx1"/>
                </a:solidFill>
                <a:latin typeface="Arial" pitchFamily="34" charset="0"/>
                <a:cs typeface="Arial" pitchFamily="34" charset="0"/>
              </a:rPr>
              <a:t>i</a:t>
            </a:r>
            <a:r>
              <a:rPr lang="en-US" dirty="0" smtClean="0">
                <a:solidFill>
                  <a:schemeClr val="tx1"/>
                </a:solidFill>
                <a:latin typeface="Arial" pitchFamily="34" charset="0"/>
                <a:cs typeface="Arial" pitchFamily="34" charset="0"/>
              </a:rPr>
              <a:t> </a:t>
            </a:r>
            <a:r>
              <a:rPr lang="en-US" dirty="0">
                <a:solidFill>
                  <a:schemeClr val="tx1"/>
                </a:solidFill>
                <a:latin typeface="Arial" pitchFamily="34" charset="0"/>
                <a:cs typeface="Arial" pitchFamily="34" charset="0"/>
              </a:rPr>
              <a:t>de un </a:t>
            </a:r>
            <a:r>
              <a:rPr lang="en-US" dirty="0" err="1">
                <a:solidFill>
                  <a:schemeClr val="tx1"/>
                </a:solidFill>
                <a:latin typeface="Arial" pitchFamily="34" charset="0"/>
                <a:cs typeface="Arial" pitchFamily="34" charset="0"/>
              </a:rPr>
              <a:t>profesor</a:t>
            </a:r>
            <a:r>
              <a:rPr lang="en-US" dirty="0">
                <a:solidFill>
                  <a:schemeClr val="tx1"/>
                </a:solidFill>
                <a:latin typeface="Arial" pitchFamily="34" charset="0"/>
                <a:cs typeface="Arial" pitchFamily="34" charset="0"/>
              </a:rPr>
              <a:t> </a:t>
            </a:r>
            <a:r>
              <a:rPr lang="ro-RO" dirty="0" err="1" smtClean="0">
                <a:solidFill>
                  <a:schemeClr val="tx1"/>
                </a:solidFill>
                <a:latin typeface="Arial" pitchFamily="34" charset="0"/>
                <a:cs typeface="Arial" pitchFamily="34" charset="0"/>
              </a:rPr>
              <a:t>ș</a:t>
            </a:r>
            <a:r>
              <a:rPr lang="en-US" dirty="0" err="1" smtClean="0">
                <a:solidFill>
                  <a:schemeClr val="tx1"/>
                </a:solidFill>
                <a:latin typeface="Arial" pitchFamily="34" charset="0"/>
                <a:cs typeface="Arial" pitchFamily="34" charset="0"/>
              </a:rPr>
              <a:t>i</a:t>
            </a:r>
            <a:r>
              <a:rPr lang="en-US" dirty="0" smtClean="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ghidul</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nostru</a:t>
            </a:r>
            <a:r>
              <a:rPr lang="en-US" dirty="0">
                <a:solidFill>
                  <a:schemeClr val="tx1"/>
                </a:solidFill>
                <a:latin typeface="Arial" pitchFamily="34" charset="0"/>
                <a:cs typeface="Arial" pitchFamily="34" charset="0"/>
              </a:rPr>
              <a:t> am </a:t>
            </a:r>
            <a:r>
              <a:rPr lang="en-US" dirty="0" err="1">
                <a:solidFill>
                  <a:schemeClr val="tx1"/>
                </a:solidFill>
                <a:latin typeface="Arial" pitchFamily="34" charset="0"/>
                <a:cs typeface="Arial" pitchFamily="34" charset="0"/>
              </a:rPr>
              <a:t>explorat</a:t>
            </a:r>
            <a:r>
              <a:rPr lang="en-US" dirty="0">
                <a:solidFill>
                  <a:schemeClr val="tx1"/>
                </a:solidFill>
                <a:latin typeface="Arial" pitchFamily="34" charset="0"/>
                <a:cs typeface="Arial" pitchFamily="34" charset="0"/>
              </a:rPr>
              <a:t> </a:t>
            </a:r>
            <a:r>
              <a:rPr lang="en-US" dirty="0" err="1" smtClean="0">
                <a:solidFill>
                  <a:schemeClr val="tx1"/>
                </a:solidFill>
                <a:latin typeface="Arial" pitchFamily="34" charset="0"/>
                <a:cs typeface="Arial" pitchFamily="34" charset="0"/>
              </a:rPr>
              <a:t>aceast</a:t>
            </a:r>
            <a:r>
              <a:rPr lang="ro-RO" dirty="0" smtClean="0">
                <a:solidFill>
                  <a:schemeClr val="tx1"/>
                </a:solidFill>
                <a:latin typeface="Arial" pitchFamily="34" charset="0"/>
                <a:cs typeface="Arial" pitchFamily="34" charset="0"/>
              </a:rPr>
              <a:t>ă</a:t>
            </a:r>
            <a:r>
              <a:rPr lang="en-US" dirty="0" smtClean="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unitate</a:t>
            </a:r>
            <a:r>
              <a:rPr lang="en-US" dirty="0">
                <a:solidFill>
                  <a:schemeClr val="tx1"/>
                </a:solidFill>
                <a:latin typeface="Arial" pitchFamily="34" charset="0"/>
                <a:cs typeface="Arial" pitchFamily="34" charset="0"/>
              </a:rPr>
              <a:t> de </a:t>
            </a:r>
            <a:r>
              <a:rPr lang="ro-RO" dirty="0" smtClean="0">
                <a:solidFill>
                  <a:schemeClr val="tx1"/>
                </a:solidFill>
                <a:latin typeface="Arial" pitchFamily="34" charset="0"/>
                <a:cs typeface="Arial" pitchFamily="34" charset="0"/>
              </a:rPr>
              <a:t>î</a:t>
            </a:r>
            <a:r>
              <a:rPr lang="en-US" dirty="0" err="1" smtClean="0">
                <a:solidFill>
                  <a:schemeClr val="tx1"/>
                </a:solidFill>
                <a:latin typeface="Arial" pitchFamily="34" charset="0"/>
                <a:cs typeface="Arial" pitchFamily="34" charset="0"/>
              </a:rPr>
              <a:t>nv</a:t>
            </a:r>
            <a:r>
              <a:rPr lang="ro-RO" dirty="0" smtClean="0">
                <a:solidFill>
                  <a:schemeClr val="tx1"/>
                </a:solidFill>
                <a:latin typeface="Arial" pitchFamily="34" charset="0"/>
                <a:cs typeface="Arial" pitchFamily="34" charset="0"/>
              </a:rPr>
              <a:t>ăță</a:t>
            </a:r>
            <a:r>
              <a:rPr lang="en-US" dirty="0" smtClean="0">
                <a:solidFill>
                  <a:schemeClr val="tx1"/>
                </a:solidFill>
                <a:latin typeface="Arial" pitchFamily="34" charset="0"/>
                <a:cs typeface="Arial" pitchFamily="34" charset="0"/>
              </a:rPr>
              <a:t>m</a:t>
            </a:r>
            <a:r>
              <a:rPr lang="ro-RO" dirty="0" smtClean="0">
                <a:solidFill>
                  <a:schemeClr val="tx1"/>
                </a:solidFill>
                <a:latin typeface="Arial" pitchFamily="34" charset="0"/>
                <a:cs typeface="Arial" pitchFamily="34" charset="0"/>
              </a:rPr>
              <a:t>â</a:t>
            </a:r>
            <a:r>
              <a:rPr lang="en-US" dirty="0" err="1" smtClean="0">
                <a:solidFill>
                  <a:schemeClr val="tx1"/>
                </a:solidFill>
                <a:latin typeface="Arial" pitchFamily="34" charset="0"/>
                <a:cs typeface="Arial" pitchFamily="34" charset="0"/>
              </a:rPr>
              <a:t>nt</a:t>
            </a:r>
            <a:r>
              <a:rPr lang="en-US" dirty="0">
                <a:solidFill>
                  <a:schemeClr val="tx1"/>
                </a:solidFill>
                <a:latin typeface="Arial" pitchFamily="34" charset="0"/>
                <a:cs typeface="Arial" pitchFamily="34" charset="0"/>
              </a:rPr>
              <a:t>, </a:t>
            </a:r>
            <a:r>
              <a:rPr lang="en-US" dirty="0" err="1" smtClean="0">
                <a:solidFill>
                  <a:schemeClr val="tx1"/>
                </a:solidFill>
                <a:latin typeface="Arial" pitchFamily="34" charset="0"/>
                <a:cs typeface="Arial" pitchFamily="34" charset="0"/>
              </a:rPr>
              <a:t>analiz</a:t>
            </a:r>
            <a:r>
              <a:rPr lang="ro-RO" dirty="0" smtClean="0">
                <a:solidFill>
                  <a:schemeClr val="tx1"/>
                </a:solidFill>
                <a:latin typeface="Arial" pitchFamily="34" charset="0"/>
                <a:cs typeface="Arial" pitchFamily="34" charset="0"/>
              </a:rPr>
              <a:t>â</a:t>
            </a:r>
            <a:r>
              <a:rPr lang="en-US" dirty="0" err="1" smtClean="0">
                <a:solidFill>
                  <a:schemeClr val="tx1"/>
                </a:solidFill>
                <a:latin typeface="Arial" pitchFamily="34" charset="0"/>
                <a:cs typeface="Arial" pitchFamily="34" charset="0"/>
              </a:rPr>
              <a:t>nd</a:t>
            </a:r>
            <a:r>
              <a:rPr lang="en-US" dirty="0" smtClean="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procesul</a:t>
            </a:r>
            <a:r>
              <a:rPr lang="en-US" dirty="0">
                <a:solidFill>
                  <a:schemeClr val="tx1"/>
                </a:solidFill>
                <a:latin typeface="Arial" pitchFamily="34" charset="0"/>
                <a:cs typeface="Arial" pitchFamily="34" charset="0"/>
              </a:rPr>
              <a:t> didactic.</a:t>
            </a:r>
          </a:p>
        </p:txBody>
      </p:sp>
      <p:pic>
        <p:nvPicPr>
          <p:cNvPr id="5" name="Imagine 4">
            <a:extLst>
              <a:ext uri="{FF2B5EF4-FFF2-40B4-BE49-F238E27FC236}">
                <a16:creationId xmlns="" xmlns:a16="http://schemas.microsoft.com/office/drawing/2014/main" id="{C7E64F7B-524D-DDF0-96B6-0F4AA0A3B16E}"/>
              </a:ext>
            </a:extLst>
          </p:cNvPr>
          <p:cNvPicPr>
            <a:picLocks noChangeAspect="1"/>
          </p:cNvPicPr>
          <p:nvPr/>
        </p:nvPicPr>
        <p:blipFill>
          <a:blip r:embed="rId2"/>
          <a:stretch>
            <a:fillRect/>
          </a:stretch>
        </p:blipFill>
        <p:spPr>
          <a:xfrm>
            <a:off x="6407410" y="312575"/>
            <a:ext cx="5143500" cy="6232849"/>
          </a:xfrm>
          <a:prstGeom prst="rect">
            <a:avLst/>
          </a:prstGeom>
        </p:spPr>
      </p:pic>
    </p:spTree>
    <p:extLst>
      <p:ext uri="{BB962C8B-B14F-4D97-AF65-F5344CB8AC3E}">
        <p14:creationId xmlns="" xmlns:p14="http://schemas.microsoft.com/office/powerpoint/2010/main" val="3547578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 xmlns:a16="http://schemas.microsoft.com/office/drawing/2014/main" id="{B324D461-402F-1442-8F96-51EC3241C89B}"/>
              </a:ext>
            </a:extLst>
          </p:cNvPr>
          <p:cNvPicPr>
            <a:picLocks noChangeAspect="1"/>
          </p:cNvPicPr>
          <p:nvPr/>
        </p:nvPicPr>
        <p:blipFill>
          <a:blip r:embed="rId2" cstate="print"/>
          <a:stretch>
            <a:fillRect/>
          </a:stretch>
        </p:blipFill>
        <p:spPr>
          <a:xfrm>
            <a:off x="6833717" y="0"/>
            <a:ext cx="5143500" cy="6858000"/>
          </a:xfrm>
          <a:prstGeom prst="rect">
            <a:avLst/>
          </a:prstGeom>
        </p:spPr>
      </p:pic>
      <p:sp>
        <p:nvSpPr>
          <p:cNvPr id="5" name="CasetăText 4">
            <a:extLst>
              <a:ext uri="{FF2B5EF4-FFF2-40B4-BE49-F238E27FC236}">
                <a16:creationId xmlns="" xmlns:a16="http://schemas.microsoft.com/office/drawing/2014/main" id="{2AA75BD7-D7D2-9F26-23DD-FA30442AFED7}"/>
              </a:ext>
            </a:extLst>
          </p:cNvPr>
          <p:cNvSpPr txBox="1"/>
          <p:nvPr/>
        </p:nvSpPr>
        <p:spPr>
          <a:xfrm>
            <a:off x="1523402" y="997527"/>
            <a:ext cx="3928188" cy="4524315"/>
          </a:xfrm>
          <a:prstGeom prst="rect">
            <a:avLst/>
          </a:prstGeom>
          <a:noFill/>
        </p:spPr>
        <p:txBody>
          <a:bodyPr wrap="square" rtlCol="0">
            <a:spAutoFit/>
          </a:bodyPr>
          <a:lstStyle/>
          <a:p>
            <a:r>
              <a:rPr lang="ro-RO" sz="2400" dirty="0" err="1" smtClean="0">
                <a:latin typeface="Arial" pitchFamily="34" charset="0"/>
                <a:cs typeface="Arial" pitchFamily="34" charset="0"/>
              </a:rPr>
              <a:t>Ș</a:t>
            </a:r>
            <a:r>
              <a:rPr lang="en-US" sz="2400" dirty="0" err="1" smtClean="0">
                <a:latin typeface="Arial" pitchFamily="34" charset="0"/>
                <a:cs typeface="Arial" pitchFamily="34" charset="0"/>
              </a:rPr>
              <a:t>coala</a:t>
            </a:r>
            <a:r>
              <a:rPr lang="en-US" sz="2400" dirty="0" smtClean="0">
                <a:latin typeface="Arial" pitchFamily="34" charset="0"/>
                <a:cs typeface="Arial" pitchFamily="34" charset="0"/>
              </a:rPr>
              <a:t> </a:t>
            </a:r>
            <a:r>
              <a:rPr lang="en-US" sz="2400" dirty="0" err="1">
                <a:latin typeface="Arial" pitchFamily="34" charset="0"/>
                <a:cs typeface="Arial" pitchFamily="34" charset="0"/>
              </a:rPr>
              <a:t>este</a:t>
            </a:r>
            <a:r>
              <a:rPr lang="en-US" sz="2400" dirty="0">
                <a:latin typeface="Arial" pitchFamily="34" charset="0"/>
                <a:cs typeface="Arial" pitchFamily="34" charset="0"/>
              </a:rPr>
              <a:t> </a:t>
            </a:r>
            <a:r>
              <a:rPr lang="en-US" sz="2400" dirty="0" err="1" smtClean="0">
                <a:latin typeface="Arial" pitchFamily="34" charset="0"/>
                <a:cs typeface="Arial" pitchFamily="34" charset="0"/>
              </a:rPr>
              <a:t>organizat</a:t>
            </a:r>
            <a:r>
              <a:rPr lang="ro-RO" sz="2400" dirty="0" smtClean="0">
                <a:latin typeface="Arial" pitchFamily="34" charset="0"/>
                <a:cs typeface="Arial" pitchFamily="34" charset="0"/>
              </a:rPr>
              <a:t>ă</a:t>
            </a:r>
            <a:r>
              <a:rPr lang="en-US" sz="2400" dirty="0" smtClean="0">
                <a:latin typeface="Arial" pitchFamily="34" charset="0"/>
                <a:cs typeface="Arial" pitchFamily="34" charset="0"/>
              </a:rPr>
              <a:t> </a:t>
            </a:r>
            <a:r>
              <a:rPr lang="en-US" sz="2400" dirty="0">
                <a:latin typeface="Arial" pitchFamily="34" charset="0"/>
                <a:cs typeface="Arial" pitchFamily="34" charset="0"/>
              </a:rPr>
              <a:t>pe zone de </a:t>
            </a:r>
            <a:r>
              <a:rPr lang="en-US" sz="2400" dirty="0" err="1">
                <a:latin typeface="Arial" pitchFamily="34" charset="0"/>
                <a:cs typeface="Arial" pitchFamily="34" charset="0"/>
              </a:rPr>
              <a:t>lucru</a:t>
            </a:r>
            <a:r>
              <a:rPr lang="en-US" sz="2400" dirty="0">
                <a:latin typeface="Arial" pitchFamily="34" charset="0"/>
                <a:cs typeface="Arial" pitchFamily="34" charset="0"/>
              </a:rPr>
              <a:t>, </a:t>
            </a:r>
            <a:r>
              <a:rPr lang="en-US" sz="2400" dirty="0" err="1">
                <a:latin typeface="Arial" pitchFamily="34" charset="0"/>
                <a:cs typeface="Arial" pitchFamily="34" charset="0"/>
              </a:rPr>
              <a:t>pentru</a:t>
            </a:r>
            <a:r>
              <a:rPr lang="en-US" sz="2400" dirty="0">
                <a:latin typeface="Arial" pitchFamily="34" charset="0"/>
                <a:cs typeface="Arial" pitchFamily="34" charset="0"/>
              </a:rPr>
              <a:t> a </a:t>
            </a:r>
            <a:r>
              <a:rPr lang="en-US" sz="2400" dirty="0" err="1">
                <a:latin typeface="Arial" pitchFamily="34" charset="0"/>
                <a:cs typeface="Arial" pitchFamily="34" charset="0"/>
              </a:rPr>
              <a:t>eficientiza</a:t>
            </a:r>
            <a:r>
              <a:rPr lang="en-US" sz="2400" dirty="0">
                <a:latin typeface="Arial" pitchFamily="34" charset="0"/>
                <a:cs typeface="Arial" pitchFamily="34" charset="0"/>
              </a:rPr>
              <a:t> </a:t>
            </a:r>
            <a:r>
              <a:rPr lang="en-US" sz="2400" dirty="0" err="1">
                <a:latin typeface="Arial" pitchFamily="34" charset="0"/>
                <a:cs typeface="Arial" pitchFamily="34" charset="0"/>
              </a:rPr>
              <a:t>timpul</a:t>
            </a:r>
            <a:r>
              <a:rPr lang="en-US" sz="2400" dirty="0">
                <a:latin typeface="Arial" pitchFamily="34" charset="0"/>
                <a:cs typeface="Arial" pitchFamily="34" charset="0"/>
              </a:rPr>
              <a:t> </a:t>
            </a:r>
            <a:r>
              <a:rPr lang="en-US" sz="2400" dirty="0" err="1">
                <a:latin typeface="Arial" pitchFamily="34" charset="0"/>
                <a:cs typeface="Arial" pitchFamily="34" charset="0"/>
              </a:rPr>
              <a:t>elevilor</a:t>
            </a:r>
            <a:r>
              <a:rPr lang="en-US" sz="2400" dirty="0">
                <a:latin typeface="Arial" pitchFamily="34" charset="0"/>
                <a:cs typeface="Arial" pitchFamily="34" charset="0"/>
              </a:rPr>
              <a:t> </a:t>
            </a:r>
            <a:r>
              <a:rPr lang="ro-RO" sz="2400" dirty="0" smtClean="0">
                <a:latin typeface="Arial" pitchFamily="34" charset="0"/>
                <a:cs typeface="Arial" pitchFamily="34" charset="0"/>
              </a:rPr>
              <a:t>ș</a:t>
            </a:r>
            <a:r>
              <a:rPr lang="en-US" sz="2400" dirty="0" err="1" smtClean="0">
                <a:latin typeface="Arial" pitchFamily="34" charset="0"/>
                <a:cs typeface="Arial" pitchFamily="34" charset="0"/>
              </a:rPr>
              <a:t>i</a:t>
            </a:r>
            <a:r>
              <a:rPr lang="en-US" sz="2400" dirty="0" smtClean="0">
                <a:latin typeface="Arial" pitchFamily="34" charset="0"/>
                <a:cs typeface="Arial" pitchFamily="34" charset="0"/>
              </a:rPr>
              <a:t> </a:t>
            </a:r>
            <a:r>
              <a:rPr lang="en-US" sz="2400" dirty="0">
                <a:latin typeface="Arial" pitchFamily="34" charset="0"/>
                <a:cs typeface="Arial" pitchFamily="34" charset="0"/>
              </a:rPr>
              <a:t>al </a:t>
            </a:r>
            <a:r>
              <a:rPr lang="en-US" sz="2400" dirty="0" err="1" smtClean="0">
                <a:latin typeface="Arial" pitchFamily="34" charset="0"/>
                <a:cs typeface="Arial" pitchFamily="34" charset="0"/>
              </a:rPr>
              <a:t>profesorilor</a:t>
            </a:r>
            <a:r>
              <a:rPr lang="ro-RO" sz="2400" dirty="0" smtClean="0">
                <a:latin typeface="Arial" pitchFamily="34" charset="0"/>
                <a:cs typeface="Arial" pitchFamily="34" charset="0"/>
              </a:rPr>
              <a:t>. Pentru o bună și rapidă orientare a elevilor și profesorilor în incinta școlii, coridoarele sunt vopsite în culori diferite în funcție de calificarea ce are spații repartizate acolo.  </a:t>
            </a:r>
            <a:endParaRPr lang="en-US" sz="2400" dirty="0" smtClean="0">
              <a:latin typeface="Arial" pitchFamily="34" charset="0"/>
              <a:cs typeface="Arial" pitchFamily="34" charset="0"/>
            </a:endParaRPr>
          </a:p>
          <a:p>
            <a:r>
              <a:rPr lang="en-US" sz="2400" dirty="0" smtClean="0"/>
              <a:t> </a:t>
            </a:r>
            <a:r>
              <a:rPr lang="ro-RO" sz="2400" dirty="0" smtClean="0"/>
              <a:t> </a:t>
            </a:r>
            <a:endParaRPr lang="en-US" sz="2400" dirty="0"/>
          </a:p>
        </p:txBody>
      </p:sp>
    </p:spTree>
    <p:extLst>
      <p:ext uri="{BB962C8B-B14F-4D97-AF65-F5344CB8AC3E}">
        <p14:creationId xmlns="" xmlns:p14="http://schemas.microsoft.com/office/powerpoint/2010/main" val="3793243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 xmlns:a16="http://schemas.microsoft.com/office/drawing/2014/main" id="{F6FDC770-8FA6-7D8D-C715-FD7F5842A979}"/>
              </a:ext>
            </a:extLst>
          </p:cNvPr>
          <p:cNvPicPr>
            <a:picLocks noChangeAspect="1"/>
          </p:cNvPicPr>
          <p:nvPr/>
        </p:nvPicPr>
        <p:blipFill>
          <a:blip r:embed="rId2" cstate="print"/>
          <a:stretch>
            <a:fillRect/>
          </a:stretch>
        </p:blipFill>
        <p:spPr>
          <a:xfrm>
            <a:off x="6612293" y="0"/>
            <a:ext cx="5143500" cy="6858000"/>
          </a:xfrm>
          <a:prstGeom prst="rect">
            <a:avLst/>
          </a:prstGeom>
        </p:spPr>
      </p:pic>
      <p:sp>
        <p:nvSpPr>
          <p:cNvPr id="8" name="CasetăText 7">
            <a:extLst>
              <a:ext uri="{FF2B5EF4-FFF2-40B4-BE49-F238E27FC236}">
                <a16:creationId xmlns="" xmlns:a16="http://schemas.microsoft.com/office/drawing/2014/main" id="{0449A866-93BD-0AC8-0CDE-87C9F71DF40D}"/>
              </a:ext>
            </a:extLst>
          </p:cNvPr>
          <p:cNvSpPr txBox="1"/>
          <p:nvPr/>
        </p:nvSpPr>
        <p:spPr>
          <a:xfrm>
            <a:off x="1925878" y="2090172"/>
            <a:ext cx="3492428" cy="1938992"/>
          </a:xfrm>
          <a:prstGeom prst="rect">
            <a:avLst/>
          </a:prstGeom>
          <a:noFill/>
        </p:spPr>
        <p:txBody>
          <a:bodyPr wrap="square" rtlCol="0">
            <a:spAutoFit/>
          </a:bodyPr>
          <a:lstStyle/>
          <a:p>
            <a:r>
              <a:rPr lang="en-US" sz="2400" dirty="0">
                <a:latin typeface="Arial" pitchFamily="34" charset="0"/>
                <a:cs typeface="Arial" pitchFamily="34" charset="0"/>
              </a:rPr>
              <a:t>Am </a:t>
            </a:r>
            <a:r>
              <a:rPr lang="en-US" sz="2400" dirty="0" err="1">
                <a:latin typeface="Arial" pitchFamily="34" charset="0"/>
                <a:cs typeface="Arial" pitchFamily="34" charset="0"/>
              </a:rPr>
              <a:t>asistat</a:t>
            </a:r>
            <a:r>
              <a:rPr lang="en-US" sz="2400" dirty="0">
                <a:latin typeface="Arial" pitchFamily="34" charset="0"/>
                <a:cs typeface="Arial" pitchFamily="34" charset="0"/>
              </a:rPr>
              <a:t> la </a:t>
            </a:r>
            <a:r>
              <a:rPr lang="en-US" sz="2400" dirty="0" err="1">
                <a:latin typeface="Arial" pitchFamily="34" charset="0"/>
                <a:cs typeface="Arial" pitchFamily="34" charset="0"/>
              </a:rPr>
              <a:t>orele</a:t>
            </a:r>
            <a:r>
              <a:rPr lang="en-US" sz="2400" dirty="0">
                <a:latin typeface="Arial" pitchFamily="34" charset="0"/>
                <a:cs typeface="Arial" pitchFamily="34" charset="0"/>
              </a:rPr>
              <a:t> de curs din </a:t>
            </a:r>
            <a:r>
              <a:rPr lang="en-US" sz="2400" dirty="0" err="1">
                <a:latin typeface="Arial" pitchFamily="34" charset="0"/>
                <a:cs typeface="Arial" pitchFamily="34" charset="0"/>
              </a:rPr>
              <a:t>liceu</a:t>
            </a:r>
            <a:r>
              <a:rPr lang="en-US" sz="2400" dirty="0">
                <a:latin typeface="Arial" pitchFamily="34" charset="0"/>
                <a:cs typeface="Arial" pitchFamily="34" charset="0"/>
              </a:rPr>
              <a:t> </a:t>
            </a:r>
            <a:r>
              <a:rPr lang="en-US" sz="2400" dirty="0" err="1" smtClean="0">
                <a:latin typeface="Arial" pitchFamily="34" charset="0"/>
                <a:cs typeface="Arial" pitchFamily="34" charset="0"/>
              </a:rPr>
              <a:t>asimil</a:t>
            </a:r>
            <a:r>
              <a:rPr lang="ro-RO" sz="2400" dirty="0" smtClean="0">
                <a:latin typeface="Arial" pitchFamily="34" charset="0"/>
                <a:cs typeface="Arial" pitchFamily="34" charset="0"/>
              </a:rPr>
              <a:t>ând </a:t>
            </a:r>
            <a:r>
              <a:rPr lang="en-US" sz="2400" dirty="0" err="1" smtClean="0">
                <a:latin typeface="Arial" pitchFamily="34" charset="0"/>
                <a:cs typeface="Arial" pitchFamily="34" charset="0"/>
              </a:rPr>
              <a:t>informa</a:t>
            </a:r>
            <a:r>
              <a:rPr lang="ro-RO" sz="2400" dirty="0" smtClean="0">
                <a:latin typeface="Arial" pitchFamily="34" charset="0"/>
                <a:cs typeface="Arial" pitchFamily="34" charset="0"/>
              </a:rPr>
              <a:t>ț</a:t>
            </a:r>
            <a:r>
              <a:rPr lang="en-US" sz="2400" dirty="0" smtClean="0">
                <a:latin typeface="Arial" pitchFamily="34" charset="0"/>
                <a:cs typeface="Arial" pitchFamily="34" charset="0"/>
              </a:rPr>
              <a:t>ii pre</a:t>
            </a:r>
            <a:r>
              <a:rPr lang="ro-RO" sz="2400" dirty="0" smtClean="0">
                <a:latin typeface="Arial" pitchFamily="34" charset="0"/>
                <a:cs typeface="Arial" pitchFamily="34" charset="0"/>
              </a:rPr>
              <a:t>ț</a:t>
            </a:r>
            <a:r>
              <a:rPr lang="en-US" sz="2400" dirty="0" err="1" smtClean="0">
                <a:latin typeface="Arial" pitchFamily="34" charset="0"/>
                <a:cs typeface="Arial" pitchFamily="34" charset="0"/>
              </a:rPr>
              <a:t>ioase</a:t>
            </a:r>
            <a:r>
              <a:rPr lang="en-US" sz="2400" dirty="0" smtClean="0">
                <a:latin typeface="Arial" pitchFamily="34" charset="0"/>
                <a:cs typeface="Arial" pitchFamily="34" charset="0"/>
              </a:rPr>
              <a:t> </a:t>
            </a:r>
            <a:r>
              <a:rPr lang="en-US" sz="2400" dirty="0" err="1">
                <a:latin typeface="Arial" pitchFamily="34" charset="0"/>
                <a:cs typeface="Arial" pitchFamily="34" charset="0"/>
              </a:rPr>
              <a:t>pentru</a:t>
            </a:r>
            <a:r>
              <a:rPr lang="en-US" sz="2400" dirty="0">
                <a:latin typeface="Arial" pitchFamily="34" charset="0"/>
                <a:cs typeface="Arial" pitchFamily="34" charset="0"/>
              </a:rPr>
              <a:t> </a:t>
            </a:r>
            <a:r>
              <a:rPr lang="en-US" sz="2400" dirty="0" err="1">
                <a:latin typeface="Arial" pitchFamily="34" charset="0"/>
                <a:cs typeface="Arial" pitchFamily="34" charset="0"/>
              </a:rPr>
              <a:t>dezvoltarea</a:t>
            </a:r>
            <a:r>
              <a:rPr lang="en-US" sz="2400" dirty="0">
                <a:latin typeface="Arial" pitchFamily="34" charset="0"/>
                <a:cs typeface="Arial" pitchFamily="34" charset="0"/>
              </a:rPr>
              <a:t> </a:t>
            </a:r>
            <a:r>
              <a:rPr lang="en-US" sz="2400" dirty="0" err="1" smtClean="0">
                <a:latin typeface="Arial" pitchFamily="34" charset="0"/>
                <a:cs typeface="Arial" pitchFamily="34" charset="0"/>
              </a:rPr>
              <a:t>noastr</a:t>
            </a:r>
            <a:r>
              <a:rPr lang="ro-RO" sz="2400" dirty="0" smtClean="0">
                <a:latin typeface="Arial" pitchFamily="34" charset="0"/>
                <a:cs typeface="Arial" pitchFamily="34" charset="0"/>
              </a:rPr>
              <a:t>ă</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profesional</a:t>
            </a:r>
            <a:r>
              <a:rPr lang="ro-RO" sz="2400" dirty="0" smtClean="0">
                <a:latin typeface="Arial" pitchFamily="34" charset="0"/>
                <a:cs typeface="Arial" pitchFamily="34" charset="0"/>
              </a:rPr>
              <a:t>ă</a:t>
            </a:r>
            <a:r>
              <a:rPr lang="en-US" sz="2400" dirty="0" smtClean="0">
                <a:latin typeface="Arial" pitchFamily="34" charset="0"/>
                <a:cs typeface="Arial" pitchFamily="34" charset="0"/>
              </a:rPr>
              <a:t>.</a:t>
            </a:r>
            <a:endParaRPr lang="en-US" sz="2400" dirty="0">
              <a:latin typeface="Arial" pitchFamily="34" charset="0"/>
              <a:cs typeface="Arial" pitchFamily="34" charset="0"/>
            </a:endParaRPr>
          </a:p>
        </p:txBody>
      </p:sp>
    </p:spTree>
    <p:extLst>
      <p:ext uri="{BB962C8B-B14F-4D97-AF65-F5344CB8AC3E}">
        <p14:creationId xmlns="" xmlns:p14="http://schemas.microsoft.com/office/powerpoint/2010/main" val="2464361013"/>
      </p:ext>
    </p:extLst>
  </p:cSld>
  <p:clrMapOvr>
    <a:masterClrMapping/>
  </p:clrMapOvr>
</p:sld>
</file>

<file path=ppt/theme/theme1.xml><?xml version="1.0" encoding="utf-8"?>
<a:theme xmlns:a="http://schemas.openxmlformats.org/drawingml/2006/main" name="Ecuson">
  <a:themeElements>
    <a:clrScheme name="Ecuson">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Ecuson">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cuson">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TM10001106[[fn=Ecuson]]</Template>
  <TotalTime>326</TotalTime>
  <Words>756</Words>
  <Application>Microsoft Office PowerPoint</Application>
  <PresentationFormat>Custom</PresentationFormat>
  <Paragraphs>41</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Ecuson</vt:lpstr>
      <vt:lpstr>Codul  acreditării:  2020-1-RO01-KA120-VET-095768  Proiect: 2022-1-RO01-KA121-VET-000066026    Jobshadowing-Portugalia   </vt:lpstr>
      <vt:lpstr>Slide 2</vt:lpstr>
      <vt:lpstr>Slide 3</vt:lpstr>
      <vt:lpstr>Slide 4</vt:lpstr>
      <vt:lpstr>Profesorii din domeniul Turism și alimentație au aflat multe amănunte despre stagiile de practică ale elevilor în cadrul vizitei la Apulia Praia Hotel, hotel cotat cu patru stele.  </vt:lpstr>
      <vt:lpstr>Salonul Juliana Carpinteiro oferă stagii de instruire practică pentru elevii care se pregătesc să devină frizeri, coafori, manichiuriști și pedichiuriști. Ne-au impresionat dotările moderne și designul.  </vt:lpstr>
      <vt:lpstr>Slide 7</vt:lpstr>
      <vt:lpstr>Slide 8</vt:lpstr>
      <vt:lpstr>Slide 9</vt:lpstr>
      <vt:lpstr>Slide 10</vt:lpstr>
      <vt:lpstr>Slide 11</vt:lpstr>
      <vt:lpstr>Slide 12</vt:lpstr>
      <vt:lpstr>Slide 13</vt:lpstr>
      <vt:lpstr>Slide 14</vt:lpstr>
      <vt:lpstr>Slide 15</vt:lpstr>
      <vt:lpstr>Slide 16</vt:lpstr>
      <vt:lpstr>ACTIVITATEA CULTURALĂ</vt:lpstr>
      <vt:lpstr>Slide 18</vt:lpstr>
      <vt:lpstr>Slide 19</vt:lpstr>
      <vt:lpstr>Slide 20</vt:lpstr>
      <vt:lpstr>Slide 21</vt:lpstr>
      <vt:lpstr>Slide 22</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Programul Erasmus+ Jobshadowing-Portugalia  Proiect: 2022-1-RO01-KA121-VET-000066026</dc:title>
  <dc:creator>Horatiu-Andrei BECHEANU (108225)</dc:creator>
  <cp:lastModifiedBy>Utilizator</cp:lastModifiedBy>
  <cp:revision>21</cp:revision>
  <dcterms:created xsi:type="dcterms:W3CDTF">2023-05-28T17:30:29Z</dcterms:created>
  <dcterms:modified xsi:type="dcterms:W3CDTF">2023-07-25T09:02:02Z</dcterms:modified>
</cp:coreProperties>
</file>