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 id="257" r:id="rId18"/>
    <p:sldId id="258" r:id="rId19"/>
    <p:sldId id="259" r:id="rId20"/>
    <p:sldId id="260" r:id="rId21"/>
    <p:sldId id="261" r:id="rId22"/>
    <p:sldId id="262" r:id="rId23"/>
    <p:sldId id="263" r:id="rId24"/>
    <p:sldId id="264" r:id="rId2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ensei" charset="1" panose="00000500000000000000"/>
      <p:regular r:id="rId10"/>
    </p:embeddedFont>
    <p:embeddedFont>
      <p:font typeface="Eczar SemiBold" charset="1" panose="02000603040300000004"/>
      <p:regular r:id="rId11"/>
    </p:embeddedFont>
    <p:embeddedFont>
      <p:font typeface="Eczar SemiBold Bold" charset="1" panose="02000603040300000004"/>
      <p:regular r:id="rId12"/>
    </p:embeddedFont>
    <p:embeddedFont>
      <p:font typeface="Barlow Bold" charset="1" panose="00000800000000000000"/>
      <p:regular r:id="rId13"/>
    </p:embeddedFont>
    <p:embeddedFont>
      <p:font typeface="Barlow Bold Bold" charset="1" panose="00000900000000000000"/>
      <p:regular r:id="rId14"/>
    </p:embeddedFont>
    <p:embeddedFont>
      <p:font typeface="Barlow Bold Italics" charset="1" panose="00000800000000000000"/>
      <p:regular r:id="rId15"/>
    </p:embeddedFont>
    <p:embeddedFont>
      <p:font typeface="Barlow Bold Bold Italics" charset="1" panose="000009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slides/slide2.xml" Type="http://schemas.openxmlformats.org/officeDocument/2006/relationships/slide"/><Relationship Id="rId19" Target="slides/slide3.xml" Type="http://schemas.openxmlformats.org/officeDocument/2006/relationships/slide"/><Relationship Id="rId2" Target="presProps.xml" Type="http://schemas.openxmlformats.org/officeDocument/2006/relationships/presProps"/><Relationship Id="rId20" Target="slides/slide4.xml" Type="http://schemas.openxmlformats.org/officeDocument/2006/relationships/slide"/><Relationship Id="rId21" Target="slides/slide5.xml" Type="http://schemas.openxmlformats.org/officeDocument/2006/relationships/slide"/><Relationship Id="rId22" Target="slides/slide6.xml" Type="http://schemas.openxmlformats.org/officeDocument/2006/relationships/slide"/><Relationship Id="rId23" Target="slides/slide7.xml" Type="http://schemas.openxmlformats.org/officeDocument/2006/relationships/slide"/><Relationship Id="rId24" Target="slides/slide8.xml" Type="http://schemas.openxmlformats.org/officeDocument/2006/relationships/slide"/><Relationship Id="rId25" Target="slides/slide9.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EFD0"/>
        </a:solidFill>
      </p:bgPr>
    </p:bg>
    <p:spTree>
      <p:nvGrpSpPr>
        <p:cNvPr id="1" name=""/>
        <p:cNvGrpSpPr/>
        <p:nvPr/>
      </p:nvGrpSpPr>
      <p:grpSpPr>
        <a:xfrm>
          <a:off x="0" y="0"/>
          <a:ext cx="0" cy="0"/>
          <a:chOff x="0" y="0"/>
          <a:chExt cx="0" cy="0"/>
        </a:xfrm>
      </p:grpSpPr>
      <p:sp>
        <p:nvSpPr>
          <p:cNvPr name="Freeform 2" id="2"/>
          <p:cNvSpPr/>
          <p:nvPr/>
        </p:nvSpPr>
        <p:spPr>
          <a:xfrm flipH="true" flipV="false" rot="459248">
            <a:off x="14522825" y="7013128"/>
            <a:ext cx="1922783" cy="1974968"/>
          </a:xfrm>
          <a:custGeom>
            <a:avLst/>
            <a:gdLst/>
            <a:ahLst/>
            <a:cxnLst/>
            <a:rect r="r" b="b" t="t" l="l"/>
            <a:pathLst>
              <a:path h="1974968" w="1922783">
                <a:moveTo>
                  <a:pt x="1922783" y="0"/>
                </a:moveTo>
                <a:lnTo>
                  <a:pt x="0" y="0"/>
                </a:lnTo>
                <a:lnTo>
                  <a:pt x="0" y="1974968"/>
                </a:lnTo>
                <a:lnTo>
                  <a:pt x="1922783" y="1974968"/>
                </a:lnTo>
                <a:lnTo>
                  <a:pt x="1922783" y="0"/>
                </a:lnTo>
                <a:close/>
              </a:path>
            </a:pathLst>
          </a:custGeom>
          <a:blipFill>
            <a:blip r:embed="rId2"/>
            <a:stretch>
              <a:fillRect l="0" t="-3128" r="0" b="-3128"/>
            </a:stretch>
          </a:blipFill>
        </p:spPr>
      </p:sp>
      <p:sp>
        <p:nvSpPr>
          <p:cNvPr name="TextBox 3" id="3"/>
          <p:cNvSpPr txBox="true"/>
          <p:nvPr/>
        </p:nvSpPr>
        <p:spPr>
          <a:xfrm rot="0">
            <a:off x="2299930" y="2130061"/>
            <a:ext cx="14574659" cy="3870247"/>
          </a:xfrm>
          <a:prstGeom prst="rect">
            <a:avLst/>
          </a:prstGeom>
        </p:spPr>
        <p:txBody>
          <a:bodyPr anchor="t" rtlCol="false" tIns="0" lIns="0" bIns="0" rIns="0">
            <a:spAutoFit/>
          </a:bodyPr>
          <a:lstStyle/>
          <a:p>
            <a:pPr algn="ctr">
              <a:lnSpc>
                <a:spcPts val="11026"/>
              </a:lnSpc>
            </a:pPr>
            <a:r>
              <a:rPr lang="en-US" sz="11367">
                <a:solidFill>
                  <a:srgbClr val="48221F"/>
                </a:solidFill>
                <a:latin typeface="Sensei"/>
              </a:rPr>
              <a:t>BUCĂTARIA PORTUGHEZĂ</a:t>
            </a:r>
          </a:p>
        </p:txBody>
      </p:sp>
      <p:sp>
        <p:nvSpPr>
          <p:cNvPr name="Freeform 4" id="4"/>
          <p:cNvSpPr/>
          <p:nvPr/>
        </p:nvSpPr>
        <p:spPr>
          <a:xfrm flipH="false" flipV="false" rot="-554053">
            <a:off x="1695637" y="7998347"/>
            <a:ext cx="2032246" cy="2218004"/>
          </a:xfrm>
          <a:custGeom>
            <a:avLst/>
            <a:gdLst/>
            <a:ahLst/>
            <a:cxnLst/>
            <a:rect r="r" b="b" t="t" l="l"/>
            <a:pathLst>
              <a:path h="2218004" w="2032246">
                <a:moveTo>
                  <a:pt x="0" y="0"/>
                </a:moveTo>
                <a:lnTo>
                  <a:pt x="2032246" y="0"/>
                </a:lnTo>
                <a:lnTo>
                  <a:pt x="2032246" y="2218003"/>
                </a:lnTo>
                <a:lnTo>
                  <a:pt x="0" y="2218003"/>
                </a:lnTo>
                <a:lnTo>
                  <a:pt x="0" y="0"/>
                </a:lnTo>
                <a:close/>
              </a:path>
            </a:pathLst>
          </a:custGeom>
          <a:blipFill>
            <a:blip r:embed="rId2"/>
            <a:stretch>
              <a:fillRect l="0" t="0" r="0" b="0"/>
            </a:stretch>
          </a:blipFill>
        </p:spPr>
      </p:sp>
      <p:sp>
        <p:nvSpPr>
          <p:cNvPr name="Freeform 5" id="5"/>
          <p:cNvSpPr/>
          <p:nvPr/>
        </p:nvSpPr>
        <p:spPr>
          <a:xfrm flipH="false" flipV="false" rot="0">
            <a:off x="4296615" y="4980120"/>
            <a:ext cx="9969246" cy="5739081"/>
          </a:xfrm>
          <a:custGeom>
            <a:avLst/>
            <a:gdLst/>
            <a:ahLst/>
            <a:cxnLst/>
            <a:rect r="r" b="b" t="t" l="l"/>
            <a:pathLst>
              <a:path h="5739081" w="9969246">
                <a:moveTo>
                  <a:pt x="0" y="0"/>
                </a:moveTo>
                <a:lnTo>
                  <a:pt x="9969246" y="0"/>
                </a:lnTo>
                <a:lnTo>
                  <a:pt x="9969246" y="5739081"/>
                </a:lnTo>
                <a:lnTo>
                  <a:pt x="0" y="5739081"/>
                </a:lnTo>
                <a:lnTo>
                  <a:pt x="0" y="0"/>
                </a:lnTo>
                <a:close/>
              </a:path>
            </a:pathLst>
          </a:custGeom>
          <a:blipFill>
            <a:blip r:embed="rId3"/>
            <a:stretch>
              <a:fillRect l="0" t="-6718" r="0" b="-6718"/>
            </a:stretch>
          </a:blipFill>
        </p:spPr>
      </p:sp>
      <p:sp>
        <p:nvSpPr>
          <p:cNvPr name="Freeform 6" id="6"/>
          <p:cNvSpPr/>
          <p:nvPr/>
        </p:nvSpPr>
        <p:spPr>
          <a:xfrm flipH="false" flipV="false" rot="821564">
            <a:off x="13288918" y="-2979364"/>
            <a:ext cx="8564867" cy="6264732"/>
          </a:xfrm>
          <a:custGeom>
            <a:avLst/>
            <a:gdLst/>
            <a:ahLst/>
            <a:cxnLst/>
            <a:rect r="r" b="b" t="t" l="l"/>
            <a:pathLst>
              <a:path h="6264732" w="8564867">
                <a:moveTo>
                  <a:pt x="0" y="0"/>
                </a:moveTo>
                <a:lnTo>
                  <a:pt x="8564867" y="0"/>
                </a:lnTo>
                <a:lnTo>
                  <a:pt x="8564867" y="6264731"/>
                </a:lnTo>
                <a:lnTo>
                  <a:pt x="0" y="6264731"/>
                </a:lnTo>
                <a:lnTo>
                  <a:pt x="0" y="0"/>
                </a:lnTo>
                <a:close/>
              </a:path>
            </a:pathLst>
          </a:custGeom>
          <a:blipFill>
            <a:blip r:embed="rId4"/>
            <a:stretch>
              <a:fillRect l="0" t="0" r="0" b="0"/>
            </a:stretch>
          </a:blipFill>
        </p:spPr>
      </p:sp>
      <p:sp>
        <p:nvSpPr>
          <p:cNvPr name="Freeform 7" id="7"/>
          <p:cNvSpPr/>
          <p:nvPr/>
        </p:nvSpPr>
        <p:spPr>
          <a:xfrm flipH="false" flipV="false" rot="3157550">
            <a:off x="-1585234" y="-1466494"/>
            <a:ext cx="5227868" cy="6716860"/>
          </a:xfrm>
          <a:custGeom>
            <a:avLst/>
            <a:gdLst/>
            <a:ahLst/>
            <a:cxnLst/>
            <a:rect r="r" b="b" t="t" l="l"/>
            <a:pathLst>
              <a:path h="6716860" w="5227868">
                <a:moveTo>
                  <a:pt x="0" y="0"/>
                </a:moveTo>
                <a:lnTo>
                  <a:pt x="5227868" y="0"/>
                </a:lnTo>
                <a:lnTo>
                  <a:pt x="5227868" y="6716860"/>
                </a:lnTo>
                <a:lnTo>
                  <a:pt x="0" y="6716860"/>
                </a:lnTo>
                <a:lnTo>
                  <a:pt x="0" y="0"/>
                </a:lnTo>
                <a:close/>
              </a:path>
            </a:pathLst>
          </a:custGeom>
          <a:blipFill>
            <a:blip r:embed="rId5"/>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D2A2"/>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816417" y="674025"/>
            <a:ext cx="6442883" cy="8938951"/>
            <a:chOff x="0" y="0"/>
            <a:chExt cx="3350260" cy="4648200"/>
          </a:xfrm>
        </p:grpSpPr>
        <p:sp>
          <p:nvSpPr>
            <p:cNvPr name="Freeform 3" id="3"/>
            <p:cNvSpPr/>
            <p:nvPr/>
          </p:nvSpPr>
          <p:spPr>
            <a:xfrm flipH="false" flipV="false" rot="0">
              <a:off x="0" y="0"/>
              <a:ext cx="3314700" cy="2186940"/>
            </a:xfrm>
            <a:custGeom>
              <a:avLst/>
              <a:gdLst/>
              <a:ahLst/>
              <a:cxnLst/>
              <a:rect r="r" b="b" t="t" l="l"/>
              <a:pathLst>
                <a:path h="2186940" w="3314700">
                  <a:moveTo>
                    <a:pt x="3282950" y="0"/>
                  </a:moveTo>
                  <a:lnTo>
                    <a:pt x="1334770" y="0"/>
                  </a:lnTo>
                  <a:cubicBezTo>
                    <a:pt x="890270" y="17780"/>
                    <a:pt x="445770" y="53340"/>
                    <a:pt x="0" y="55880"/>
                  </a:cubicBezTo>
                  <a:cubicBezTo>
                    <a:pt x="2540" y="410210"/>
                    <a:pt x="20320" y="844550"/>
                    <a:pt x="39370" y="1198880"/>
                  </a:cubicBezTo>
                  <a:cubicBezTo>
                    <a:pt x="55880" y="1518920"/>
                    <a:pt x="72390" y="1838960"/>
                    <a:pt x="76200" y="2160270"/>
                  </a:cubicBezTo>
                  <a:cubicBezTo>
                    <a:pt x="294640" y="2159000"/>
                    <a:pt x="514350" y="2156460"/>
                    <a:pt x="732790" y="2152650"/>
                  </a:cubicBezTo>
                  <a:cubicBezTo>
                    <a:pt x="1225550" y="2145030"/>
                    <a:pt x="1718310" y="2137410"/>
                    <a:pt x="2211070" y="2151380"/>
                  </a:cubicBezTo>
                  <a:cubicBezTo>
                    <a:pt x="2579370" y="2161540"/>
                    <a:pt x="2946400" y="2186940"/>
                    <a:pt x="3314700" y="2184400"/>
                  </a:cubicBezTo>
                  <a:cubicBezTo>
                    <a:pt x="3314700" y="2142490"/>
                    <a:pt x="3313430" y="2100580"/>
                    <a:pt x="3313430" y="2058670"/>
                  </a:cubicBezTo>
                  <a:cubicBezTo>
                    <a:pt x="3305810" y="1399540"/>
                    <a:pt x="3284220" y="660400"/>
                    <a:pt x="3282950" y="0"/>
                  </a:cubicBezTo>
                  <a:close/>
                </a:path>
              </a:pathLst>
            </a:custGeom>
            <a:blipFill>
              <a:blip r:embed="rId2"/>
              <a:stretch>
                <a:fillRect l="0" t="-51154" r="0" b="-51154"/>
              </a:stretch>
            </a:blipFill>
          </p:spPr>
        </p:sp>
        <p:sp>
          <p:nvSpPr>
            <p:cNvPr name="Freeform 4" id="4"/>
            <p:cNvSpPr/>
            <p:nvPr/>
          </p:nvSpPr>
          <p:spPr>
            <a:xfrm flipH="false" flipV="false" rot="0">
              <a:off x="57150" y="2434590"/>
              <a:ext cx="3294380" cy="2214880"/>
            </a:xfrm>
            <a:custGeom>
              <a:avLst/>
              <a:gdLst/>
              <a:ahLst/>
              <a:cxnLst/>
              <a:rect r="r" b="b" t="t" l="l"/>
              <a:pathLst>
                <a:path h="2214880" w="3294380">
                  <a:moveTo>
                    <a:pt x="3275330" y="1115060"/>
                  </a:moveTo>
                  <a:cubicBezTo>
                    <a:pt x="3266440" y="949960"/>
                    <a:pt x="3263900" y="784860"/>
                    <a:pt x="3262630" y="619760"/>
                  </a:cubicBezTo>
                  <a:cubicBezTo>
                    <a:pt x="3260090" y="426720"/>
                    <a:pt x="3260090" y="233680"/>
                    <a:pt x="3260090" y="41910"/>
                  </a:cubicBezTo>
                  <a:cubicBezTo>
                    <a:pt x="3105150" y="43180"/>
                    <a:pt x="2950210" y="39370"/>
                    <a:pt x="2795270" y="34290"/>
                  </a:cubicBezTo>
                  <a:cubicBezTo>
                    <a:pt x="2550160" y="26670"/>
                    <a:pt x="2303780" y="11430"/>
                    <a:pt x="2058670" y="6350"/>
                  </a:cubicBezTo>
                  <a:cubicBezTo>
                    <a:pt x="1812290" y="1270"/>
                    <a:pt x="1565910" y="0"/>
                    <a:pt x="1319530" y="2540"/>
                  </a:cubicBezTo>
                  <a:cubicBezTo>
                    <a:pt x="886460" y="5080"/>
                    <a:pt x="454660" y="15240"/>
                    <a:pt x="21590" y="17780"/>
                  </a:cubicBezTo>
                  <a:cubicBezTo>
                    <a:pt x="20320" y="285750"/>
                    <a:pt x="13970" y="553720"/>
                    <a:pt x="8890" y="820420"/>
                  </a:cubicBezTo>
                  <a:cubicBezTo>
                    <a:pt x="5080" y="993140"/>
                    <a:pt x="2540" y="1165860"/>
                    <a:pt x="0" y="1338580"/>
                  </a:cubicBezTo>
                  <a:lnTo>
                    <a:pt x="0" y="1414780"/>
                  </a:lnTo>
                  <a:cubicBezTo>
                    <a:pt x="8890" y="1676400"/>
                    <a:pt x="21590" y="1938020"/>
                    <a:pt x="30480" y="2199640"/>
                  </a:cubicBezTo>
                  <a:cubicBezTo>
                    <a:pt x="419100" y="2200910"/>
                    <a:pt x="807720" y="2212340"/>
                    <a:pt x="1196340" y="2214880"/>
                  </a:cubicBezTo>
                  <a:cubicBezTo>
                    <a:pt x="1280160" y="2211070"/>
                    <a:pt x="1363980" y="2207260"/>
                    <a:pt x="1447800" y="2204720"/>
                  </a:cubicBezTo>
                  <a:cubicBezTo>
                    <a:pt x="1714500" y="2197100"/>
                    <a:pt x="1982470" y="2199640"/>
                    <a:pt x="2249170" y="2198370"/>
                  </a:cubicBezTo>
                  <a:lnTo>
                    <a:pt x="3294380" y="2190750"/>
                  </a:lnTo>
                  <a:lnTo>
                    <a:pt x="3294380" y="1358900"/>
                  </a:lnTo>
                  <a:cubicBezTo>
                    <a:pt x="3285489" y="1276350"/>
                    <a:pt x="3279139" y="1196340"/>
                    <a:pt x="3275330" y="1115060"/>
                  </a:cubicBezTo>
                  <a:close/>
                </a:path>
              </a:pathLst>
            </a:custGeom>
            <a:blipFill>
              <a:blip r:embed="rId3"/>
              <a:stretch>
                <a:fillRect l="-8909" t="0" r="-8909" b="0"/>
              </a:stretch>
            </a:blipFill>
          </p:spPr>
        </p:sp>
      </p:grpSp>
      <p:sp>
        <p:nvSpPr>
          <p:cNvPr name="TextBox 5" id="5"/>
          <p:cNvSpPr txBox="true"/>
          <p:nvPr/>
        </p:nvSpPr>
        <p:spPr>
          <a:xfrm rot="0">
            <a:off x="268103" y="942975"/>
            <a:ext cx="10284370" cy="8253096"/>
          </a:xfrm>
          <a:prstGeom prst="rect">
            <a:avLst/>
          </a:prstGeom>
        </p:spPr>
        <p:txBody>
          <a:bodyPr anchor="t" rtlCol="false" tIns="0" lIns="0" bIns="0" rIns="0">
            <a:spAutoFit/>
          </a:bodyPr>
          <a:lstStyle/>
          <a:p>
            <a:pPr algn="ctr">
              <a:lnSpc>
                <a:spcPts val="5599"/>
              </a:lnSpc>
            </a:pPr>
            <a:r>
              <a:rPr lang="en-US" sz="3999" u="sng">
                <a:solidFill>
                  <a:srgbClr val="000000"/>
                </a:solidFill>
                <a:latin typeface="Sensei"/>
              </a:rPr>
              <a:t>DEPRE BUCĂTĂRIA PORTUGHEZĂ</a:t>
            </a:r>
          </a:p>
          <a:p>
            <a:pPr algn="ctr">
              <a:lnSpc>
                <a:spcPts val="3359"/>
              </a:lnSpc>
              <a:spcBef>
                <a:spcPct val="0"/>
              </a:spcBef>
            </a:pPr>
            <a:r>
              <a:rPr lang="en-US" sz="2400">
                <a:solidFill>
                  <a:srgbClr val="000000"/>
                </a:solidFill>
                <a:latin typeface="Barlow Bold"/>
              </a:rPr>
              <a:t>GASTRONOMIA PORTUGHEZĂ ESTE UNA DINTRE CELE MAI INFLUENTE BUCĂTĂRII DIN EUROPA: FOARTE PUŢINI ŞTIU CĂ PORTUGHEZII AU FOST CEI CARE AU ADUS ŞI AU POPULARIZAT ÎN EUROPA TOMATELE ŞI CARTOFII, ŞI CHIAR ŞI CEAIUL.</a:t>
            </a:r>
          </a:p>
          <a:p>
            <a:pPr algn="ctr">
              <a:lnSpc>
                <a:spcPts val="3359"/>
              </a:lnSpc>
              <a:spcBef>
                <a:spcPct val="0"/>
              </a:spcBef>
            </a:pPr>
          </a:p>
          <a:p>
            <a:pPr algn="ctr">
              <a:lnSpc>
                <a:spcPts val="3359"/>
              </a:lnSpc>
              <a:spcBef>
                <a:spcPct val="0"/>
              </a:spcBef>
            </a:pPr>
            <a:r>
              <a:rPr lang="en-US" sz="2400">
                <a:solidFill>
                  <a:srgbClr val="000000"/>
                </a:solidFill>
                <a:latin typeface="Barlow Bold"/>
              </a:rPr>
              <a:t>PE DE ALTĂ PARTE, BUCĂTĂRIA PORTUGHEZĂ TRADIŢIONALĂ ESTE CEL MAI BINE CUNOSCUTĂ PENTRU APLECAREA PE CARE O ARE PENTRU INGREDIENTE PRECUM PIRI-PIRI (ARDEI FOARTE IUŢI) SAU PIPER NEGRU, SCORŢIŞOARĂ ŞI ŞOFRAN. SE POATE SPUNE, FĂRĂ A EXAGERA, CĂ PORTUGHEZII SUNT ÎNDRĂGOSTIŢI DE ACESTE INGREDIENTE, PRECUM ŞI DE ULEIUL DE MĂSLINE, PE CARE ÎL FOLOSESC FIE PENTRU A AROMA MÂNCĂRURILE, FIE PENTRU A LE GĂTI.</a:t>
            </a:r>
          </a:p>
          <a:p>
            <a:pPr algn="ctr">
              <a:lnSpc>
                <a:spcPts val="3359"/>
              </a:lnSpc>
              <a:spcBef>
                <a:spcPct val="0"/>
              </a:spcBef>
            </a:pPr>
          </a:p>
          <a:p>
            <a:pPr algn="ctr">
              <a:lnSpc>
                <a:spcPts val="3359"/>
              </a:lnSpc>
              <a:spcBef>
                <a:spcPct val="0"/>
              </a:spcBef>
            </a:pPr>
            <a:r>
              <a:rPr lang="en-US" sz="2400">
                <a:solidFill>
                  <a:srgbClr val="000000"/>
                </a:solidFill>
                <a:latin typeface="Barlow Bold"/>
              </a:rPr>
              <a:t>DESIGUR, BUCĂTĂRIA PORTUGHEZĂ VARIAZĂ DE LA O REGIUNE LA ALTA A ŢĂRII, ÎNSĂ SE POATE CONSTATA PREZENŢA INVARIABILĂ A PEŞTELUI ŞI A FRUCTELOR DE MARE. DE ACEEA, NU ESTE DE MIRARE CĂ SPECIALITATEA NAŢIONALĂ ESTE REPREZENTATĂ DE CODUL SĂRAT ŞI USCAT, UN FEL DE MÂNCARE NUMIT “BACALHAU”.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EFD0"/>
        </a:solidFill>
      </p:bgPr>
    </p:bg>
    <p:spTree>
      <p:nvGrpSpPr>
        <p:cNvPr id="1" name=""/>
        <p:cNvGrpSpPr/>
        <p:nvPr/>
      </p:nvGrpSpPr>
      <p:grpSpPr>
        <a:xfrm>
          <a:off x="0" y="0"/>
          <a:ext cx="0" cy="0"/>
          <a:chOff x="0" y="0"/>
          <a:chExt cx="0" cy="0"/>
        </a:xfrm>
      </p:grpSpPr>
      <p:sp>
        <p:nvSpPr>
          <p:cNvPr name="Freeform 2" id="2"/>
          <p:cNvSpPr/>
          <p:nvPr/>
        </p:nvSpPr>
        <p:spPr>
          <a:xfrm flipH="false" flipV="false" rot="0">
            <a:off x="587105" y="909319"/>
            <a:ext cx="7034828" cy="8700077"/>
          </a:xfrm>
          <a:custGeom>
            <a:avLst/>
            <a:gdLst/>
            <a:ahLst/>
            <a:cxnLst/>
            <a:rect r="r" b="b" t="t" l="l"/>
            <a:pathLst>
              <a:path h="8700077" w="7034828">
                <a:moveTo>
                  <a:pt x="0" y="0"/>
                </a:moveTo>
                <a:lnTo>
                  <a:pt x="7034828" y="0"/>
                </a:lnTo>
                <a:lnTo>
                  <a:pt x="7034828" y="8700077"/>
                </a:lnTo>
                <a:lnTo>
                  <a:pt x="0" y="8700077"/>
                </a:lnTo>
                <a:lnTo>
                  <a:pt x="0" y="0"/>
                </a:lnTo>
                <a:close/>
              </a:path>
            </a:pathLst>
          </a:custGeom>
          <a:blipFill>
            <a:blip r:embed="rId2"/>
            <a:stretch>
              <a:fillRect l="0" t="0" r="0" b="0"/>
            </a:stretch>
          </a:blipFill>
        </p:spPr>
      </p:sp>
      <p:sp>
        <p:nvSpPr>
          <p:cNvPr name="TextBox 3" id="3"/>
          <p:cNvSpPr txBox="true"/>
          <p:nvPr/>
        </p:nvSpPr>
        <p:spPr>
          <a:xfrm rot="0">
            <a:off x="8233953" y="1397635"/>
            <a:ext cx="9413387" cy="7425056"/>
          </a:xfrm>
          <a:prstGeom prst="rect">
            <a:avLst/>
          </a:prstGeom>
        </p:spPr>
        <p:txBody>
          <a:bodyPr anchor="t" rtlCol="false" tIns="0" lIns="0" bIns="0" rIns="0">
            <a:spAutoFit/>
          </a:bodyPr>
          <a:lstStyle/>
          <a:p>
            <a:pPr algn="just">
              <a:lnSpc>
                <a:spcPts val="3919"/>
              </a:lnSpc>
              <a:spcBef>
                <a:spcPct val="0"/>
              </a:spcBef>
            </a:pPr>
            <a:r>
              <a:rPr lang="en-US" sz="2799">
                <a:solidFill>
                  <a:srgbClr val="000000"/>
                </a:solidFill>
                <a:latin typeface="Eczar SemiBold"/>
              </a:rPr>
              <a:t>ÎN PORTUGALIA </a:t>
            </a:r>
            <a:r>
              <a:rPr lang="en-US" sz="2799" u="sng">
                <a:solidFill>
                  <a:srgbClr val="000000"/>
                </a:solidFill>
                <a:latin typeface="Eczar SemiBold"/>
              </a:rPr>
              <a:t>BACALHAU </a:t>
            </a:r>
            <a:r>
              <a:rPr lang="en-US" sz="2799">
                <a:solidFill>
                  <a:srgbClr val="000000"/>
                </a:solidFill>
                <a:latin typeface="Eczar SemiBold"/>
              </a:rPr>
              <a:t>ESTE CONSIDERAT CA SPECIALITATE TRADIȚIONALĂ. DEJA DIN SECOLUL AL XIII-LEA, ACEST FEL DE PEȘTE USCAT ȘI SĂRAT JUCA UN ROL ÎNSEMNAT ÎN ALIMENTAȚIA PORTUGHEZĂ. ASTĂZI SE SPUNE CĂ EXISTĂ ÎN BUCĂTĂRIA PORTUGHEZĂ O REȚETĂ-BACALHAU PENTRU FIECARE ZI A ANULUI. SARDELELE, ÎN SECOLUL AL XVI-LEA CEL MAI IEFTIN ALIMENT ÎN ȚARĂ, REPREZINTĂ ȘI ASTĂZI O MÂNCARE TRADIȚIONALĂ (SARDELELE FRIPTE). MULTE ALTE FELURI DE MÂNCARE PRECUM CALDEIRADA(TOCANA) DE BACALHAU, PASTE CU CREVETI SAU OREZ CU CRUSTACEE SUBLINIAZĂ IMPORTANȚA PEȘTELUI ȘI A ALTOR PRODUSE MARINE DIN BUCĂTĂRIA PORTUGHEZĂ.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EFD0"/>
        </a:solidFill>
      </p:bgPr>
    </p:bg>
    <p:spTree>
      <p:nvGrpSpPr>
        <p:cNvPr id="1" name=""/>
        <p:cNvGrpSpPr/>
        <p:nvPr/>
      </p:nvGrpSpPr>
      <p:grpSpPr>
        <a:xfrm>
          <a:off x="0" y="0"/>
          <a:ext cx="0" cy="0"/>
          <a:chOff x="0" y="0"/>
          <a:chExt cx="0" cy="0"/>
        </a:xfrm>
      </p:grpSpPr>
      <p:sp>
        <p:nvSpPr>
          <p:cNvPr name="Freeform 2" id="2"/>
          <p:cNvSpPr/>
          <p:nvPr/>
        </p:nvSpPr>
        <p:spPr>
          <a:xfrm flipH="false" flipV="false" rot="0">
            <a:off x="816839" y="2841929"/>
            <a:ext cx="6089240" cy="5559740"/>
          </a:xfrm>
          <a:custGeom>
            <a:avLst/>
            <a:gdLst/>
            <a:ahLst/>
            <a:cxnLst/>
            <a:rect r="r" b="b" t="t" l="l"/>
            <a:pathLst>
              <a:path h="5559740" w="6089240">
                <a:moveTo>
                  <a:pt x="0" y="0"/>
                </a:moveTo>
                <a:lnTo>
                  <a:pt x="6089240" y="0"/>
                </a:lnTo>
                <a:lnTo>
                  <a:pt x="6089240" y="5559741"/>
                </a:lnTo>
                <a:lnTo>
                  <a:pt x="0" y="5559741"/>
                </a:lnTo>
                <a:lnTo>
                  <a:pt x="0" y="0"/>
                </a:lnTo>
                <a:close/>
              </a:path>
            </a:pathLst>
          </a:custGeom>
          <a:blipFill>
            <a:blip r:embed="rId2"/>
            <a:stretch>
              <a:fillRect l="0" t="0" r="0" b="0"/>
            </a:stretch>
          </a:blipFill>
        </p:spPr>
      </p:sp>
      <p:sp>
        <p:nvSpPr>
          <p:cNvPr name="TextBox 3" id="3"/>
          <p:cNvSpPr txBox="true"/>
          <p:nvPr/>
        </p:nvSpPr>
        <p:spPr>
          <a:xfrm rot="0">
            <a:off x="2939308" y="1143000"/>
            <a:ext cx="8651379" cy="2337292"/>
          </a:xfrm>
          <a:prstGeom prst="rect">
            <a:avLst/>
          </a:prstGeom>
        </p:spPr>
        <p:txBody>
          <a:bodyPr anchor="t" rtlCol="false" tIns="0" lIns="0" bIns="0" rIns="0">
            <a:spAutoFit/>
          </a:bodyPr>
          <a:lstStyle/>
          <a:p>
            <a:pPr algn="ctr">
              <a:lnSpc>
                <a:spcPts val="5110"/>
              </a:lnSpc>
            </a:pPr>
            <a:r>
              <a:rPr lang="en-US" sz="5269">
                <a:solidFill>
                  <a:srgbClr val="613834"/>
                </a:solidFill>
                <a:latin typeface="Sensei"/>
              </a:rPr>
              <a:t>CALDEIRADA DE  BACALHAU</a:t>
            </a:r>
          </a:p>
          <a:p>
            <a:pPr algn="ctr">
              <a:lnSpc>
                <a:spcPts val="12212"/>
              </a:lnSpc>
            </a:pPr>
          </a:p>
        </p:txBody>
      </p:sp>
      <p:sp>
        <p:nvSpPr>
          <p:cNvPr name="TextBox 4" id="4"/>
          <p:cNvSpPr txBox="true"/>
          <p:nvPr/>
        </p:nvSpPr>
        <p:spPr>
          <a:xfrm rot="0">
            <a:off x="7233402" y="2794304"/>
            <a:ext cx="4692372" cy="5986566"/>
          </a:xfrm>
          <a:prstGeom prst="rect">
            <a:avLst/>
          </a:prstGeom>
        </p:spPr>
        <p:txBody>
          <a:bodyPr anchor="t" rtlCol="false" tIns="0" lIns="0" bIns="0" rIns="0">
            <a:spAutoFit/>
          </a:bodyPr>
          <a:lstStyle/>
          <a:p>
            <a:pPr algn="ctr">
              <a:lnSpc>
                <a:spcPts val="3406"/>
              </a:lnSpc>
              <a:spcBef>
                <a:spcPct val="0"/>
              </a:spcBef>
            </a:pPr>
            <a:r>
              <a:rPr lang="en-US" sz="2433" u="sng">
                <a:solidFill>
                  <a:srgbClr val="613834"/>
                </a:solidFill>
                <a:latin typeface="Sensei"/>
              </a:rPr>
              <a:t>INGREDIENTE( 2 PORȚII):</a:t>
            </a:r>
          </a:p>
          <a:p>
            <a:pPr algn="ctr">
              <a:lnSpc>
                <a:spcPts val="3406"/>
              </a:lnSpc>
              <a:spcBef>
                <a:spcPct val="0"/>
              </a:spcBef>
            </a:pPr>
            <a:r>
              <a:rPr lang="en-US" sz="2433">
                <a:solidFill>
                  <a:srgbClr val="613834"/>
                </a:solidFill>
                <a:latin typeface="Sensei"/>
              </a:rPr>
              <a:t>300-500 GR PESTE COD BACALHAU</a:t>
            </a:r>
          </a:p>
          <a:p>
            <a:pPr algn="ctr">
              <a:lnSpc>
                <a:spcPts val="3406"/>
              </a:lnSpc>
              <a:spcBef>
                <a:spcPct val="0"/>
              </a:spcBef>
            </a:pPr>
            <a:r>
              <a:rPr lang="en-US" sz="2433">
                <a:solidFill>
                  <a:srgbClr val="613834"/>
                </a:solidFill>
                <a:latin typeface="Sensei"/>
              </a:rPr>
              <a:t>1 KG CARTOFI</a:t>
            </a:r>
          </a:p>
          <a:p>
            <a:pPr algn="ctr">
              <a:lnSpc>
                <a:spcPts val="3406"/>
              </a:lnSpc>
              <a:spcBef>
                <a:spcPct val="0"/>
              </a:spcBef>
            </a:pPr>
            <a:r>
              <a:rPr lang="en-US" sz="2433">
                <a:solidFill>
                  <a:srgbClr val="613834"/>
                </a:solidFill>
                <a:latin typeface="Sensei"/>
              </a:rPr>
              <a:t>1/2 ARDEI GRAS VERDE</a:t>
            </a:r>
          </a:p>
          <a:p>
            <a:pPr algn="ctr">
              <a:lnSpc>
                <a:spcPts val="3406"/>
              </a:lnSpc>
              <a:spcBef>
                <a:spcPct val="0"/>
              </a:spcBef>
            </a:pPr>
            <a:r>
              <a:rPr lang="en-US" sz="2433">
                <a:solidFill>
                  <a:srgbClr val="613834"/>
                </a:solidFill>
                <a:latin typeface="Sensei"/>
              </a:rPr>
              <a:t>1/2 ARDEI GRAS ROSU</a:t>
            </a:r>
          </a:p>
          <a:p>
            <a:pPr algn="ctr">
              <a:lnSpc>
                <a:spcPts val="3406"/>
              </a:lnSpc>
              <a:spcBef>
                <a:spcPct val="0"/>
              </a:spcBef>
            </a:pPr>
            <a:r>
              <a:rPr lang="en-US" sz="2433">
                <a:solidFill>
                  <a:srgbClr val="613834"/>
                </a:solidFill>
                <a:latin typeface="Sensei"/>
              </a:rPr>
              <a:t>2 CEPE</a:t>
            </a:r>
          </a:p>
          <a:p>
            <a:pPr algn="ctr">
              <a:lnSpc>
                <a:spcPts val="3406"/>
              </a:lnSpc>
              <a:spcBef>
                <a:spcPct val="0"/>
              </a:spcBef>
            </a:pPr>
            <a:r>
              <a:rPr lang="en-US" sz="2433">
                <a:solidFill>
                  <a:srgbClr val="613834"/>
                </a:solidFill>
                <a:latin typeface="Sensei"/>
              </a:rPr>
              <a:t>PATRUNJEL VERDE</a:t>
            </a:r>
          </a:p>
          <a:p>
            <a:pPr algn="ctr">
              <a:lnSpc>
                <a:spcPts val="3406"/>
              </a:lnSpc>
              <a:spcBef>
                <a:spcPct val="0"/>
              </a:spcBef>
            </a:pPr>
            <a:r>
              <a:rPr lang="en-US" sz="2433">
                <a:solidFill>
                  <a:srgbClr val="613834"/>
                </a:solidFill>
                <a:latin typeface="Sensei"/>
              </a:rPr>
              <a:t>2 FOI DE DAFIN</a:t>
            </a:r>
          </a:p>
          <a:p>
            <a:pPr algn="ctr">
              <a:lnSpc>
                <a:spcPts val="3406"/>
              </a:lnSpc>
              <a:spcBef>
                <a:spcPct val="0"/>
              </a:spcBef>
            </a:pPr>
            <a:r>
              <a:rPr lang="en-US" sz="2433">
                <a:solidFill>
                  <a:srgbClr val="613834"/>
                </a:solidFill>
                <a:latin typeface="Sensei"/>
              </a:rPr>
              <a:t>2 ROSII BINE COAPTE</a:t>
            </a:r>
          </a:p>
          <a:p>
            <a:pPr algn="ctr">
              <a:lnSpc>
                <a:spcPts val="3406"/>
              </a:lnSpc>
              <a:spcBef>
                <a:spcPct val="0"/>
              </a:spcBef>
            </a:pPr>
            <a:r>
              <a:rPr lang="en-US" sz="2433">
                <a:solidFill>
                  <a:srgbClr val="613834"/>
                </a:solidFill>
                <a:latin typeface="Sensei"/>
              </a:rPr>
              <a:t>2 ROSII DIN CONSERVA FARA PIELITA</a:t>
            </a:r>
          </a:p>
          <a:p>
            <a:pPr algn="ctr">
              <a:lnSpc>
                <a:spcPts val="3406"/>
              </a:lnSpc>
              <a:spcBef>
                <a:spcPct val="0"/>
              </a:spcBef>
            </a:pPr>
            <a:r>
              <a:rPr lang="en-US" sz="2433">
                <a:solidFill>
                  <a:srgbClr val="613834"/>
                </a:solidFill>
                <a:latin typeface="Sensei"/>
              </a:rPr>
              <a:t>SARE</a:t>
            </a:r>
          </a:p>
          <a:p>
            <a:pPr algn="ctr">
              <a:lnSpc>
                <a:spcPts val="3406"/>
              </a:lnSpc>
              <a:spcBef>
                <a:spcPct val="0"/>
              </a:spcBef>
            </a:pPr>
            <a:r>
              <a:rPr lang="en-US" sz="2433">
                <a:solidFill>
                  <a:srgbClr val="613834"/>
                </a:solidFill>
                <a:latin typeface="Sensei"/>
              </a:rPr>
              <a:t>PIPER ALB</a:t>
            </a:r>
          </a:p>
          <a:p>
            <a:pPr algn="ctr">
              <a:lnSpc>
                <a:spcPts val="3406"/>
              </a:lnSpc>
              <a:spcBef>
                <a:spcPct val="0"/>
              </a:spcBef>
            </a:pPr>
            <a:r>
              <a:rPr lang="en-US" sz="2433">
                <a:solidFill>
                  <a:srgbClr val="613834"/>
                </a:solidFill>
                <a:latin typeface="Sensei"/>
              </a:rPr>
              <a:t>ULEI DE MASLINE</a:t>
            </a:r>
          </a:p>
          <a:p>
            <a:pPr algn="ctr">
              <a:lnSpc>
                <a:spcPts val="3406"/>
              </a:lnSpc>
              <a:spcBef>
                <a:spcPct val="0"/>
              </a:spcBef>
            </a:pPr>
            <a:r>
              <a:rPr lang="en-US" sz="2433">
                <a:solidFill>
                  <a:srgbClr val="613834"/>
                </a:solidFill>
                <a:latin typeface="Sensei"/>
              </a:rPr>
              <a:t>2 PAHARE DE VIN ALB</a:t>
            </a:r>
          </a:p>
        </p:txBody>
      </p:sp>
      <p:sp>
        <p:nvSpPr>
          <p:cNvPr name="TextBox 5" id="5"/>
          <p:cNvSpPr txBox="true"/>
          <p:nvPr/>
        </p:nvSpPr>
        <p:spPr>
          <a:xfrm rot="0">
            <a:off x="12249625" y="971550"/>
            <a:ext cx="5847932" cy="8035633"/>
          </a:xfrm>
          <a:prstGeom prst="rect">
            <a:avLst/>
          </a:prstGeom>
        </p:spPr>
        <p:txBody>
          <a:bodyPr anchor="t" rtlCol="false" tIns="0" lIns="0" bIns="0" rIns="0">
            <a:spAutoFit/>
          </a:bodyPr>
          <a:lstStyle/>
          <a:p>
            <a:pPr algn="ctr">
              <a:lnSpc>
                <a:spcPts val="3971"/>
              </a:lnSpc>
            </a:pPr>
            <a:r>
              <a:rPr lang="en-US" sz="2836" u="sng">
                <a:solidFill>
                  <a:srgbClr val="613834"/>
                </a:solidFill>
                <a:latin typeface="Sensei"/>
              </a:rPr>
              <a:t>MOD DE PREPARARE</a:t>
            </a:r>
          </a:p>
          <a:p>
            <a:pPr algn="just">
              <a:lnSpc>
                <a:spcPts val="2711"/>
              </a:lnSpc>
              <a:spcBef>
                <a:spcPct val="0"/>
              </a:spcBef>
            </a:pPr>
            <a:r>
              <a:rPr lang="en-US" sz="1936">
                <a:solidFill>
                  <a:srgbClr val="613834"/>
                </a:solidFill>
                <a:latin typeface="Barlow Bold"/>
              </a:rPr>
              <a:t>PESTELE TREBUIE SA FIE DEJA INMUIAT IN APA SI DESARAT. </a:t>
            </a:r>
          </a:p>
          <a:p>
            <a:pPr algn="just">
              <a:lnSpc>
                <a:spcPts val="2711"/>
              </a:lnSpc>
              <a:spcBef>
                <a:spcPct val="0"/>
              </a:spcBef>
            </a:pPr>
            <a:r>
              <a:rPr lang="en-US" sz="1936">
                <a:solidFill>
                  <a:srgbClr val="613834"/>
                </a:solidFill>
                <a:latin typeface="Barlow Bold"/>
              </a:rPr>
              <a:t>CARTOFII II CURATAM SI II TAIEM RONDELE MAI GROASE. SUNT DE PREFERAT CARTOFII ROSII. ARDEII SE TAIE FELII POTRIVITE, CEAPA SE TAIE JULIEN, ROSIILE LA FEL,  FELII MAI SUBTIRI, IAR ROSIILE DIN CONSERVA SE ZDROBESC USOR CU MANA.</a:t>
            </a:r>
          </a:p>
          <a:p>
            <a:pPr algn="just">
              <a:lnSpc>
                <a:spcPts val="2711"/>
              </a:lnSpc>
              <a:spcBef>
                <a:spcPct val="0"/>
              </a:spcBef>
            </a:pPr>
            <a:r>
              <a:rPr lang="en-US" sz="1936">
                <a:solidFill>
                  <a:srgbClr val="613834"/>
                </a:solidFill>
                <a:latin typeface="Barlow Bold"/>
              </a:rPr>
              <a:t>INTR-O OALA CU PERETII NU FOARTE INALTI, DAR SA FIE DESTUL DE INCAPATOARE PUNEM PE FUND PUTINA CEAPA TAIATA RONDELE, FELII DE ROSII, DAFIN, PATRUNJEL VERDE SI PUTIN DIN ARDEIUL FELIAT. PUNEM UN STRAT DE CARTOFI, APOI BUCATILE DE PESTE. URMEAZA ROSIILE DIN CONSERVA ZDROBITE SI REPETAM CU CARTOFI, CEAPA, ARDEI, DAFIN, PATRUNJEL VERDE SI IAR PESTE. ALTERNAM, ULTIMUL STRAT TREBUIE SA FIE DE CARTOFI SI ROSII. NU UITAM SA PRESARAM CU SARE LA FIECARE STRAT SI CU ULEI DE MALSINE. TURNAM ULEI DE MASLINE CU GENEROZITATE SI VINUL SI PUNEM LA FOC MEDIU ACOPERIND VASUL, FARA A AMESTECA DELOC! IN 30-35 MINUTE E GATA SI LUAM DE PE FOC.</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EFD0"/>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1496057" y="-221173"/>
            <a:ext cx="6791943" cy="3821147"/>
            <a:chOff x="0" y="0"/>
            <a:chExt cx="6350000" cy="3572510"/>
          </a:xfrm>
        </p:grpSpPr>
        <p:sp>
          <p:nvSpPr>
            <p:cNvPr name="Freeform 3" id="3"/>
            <p:cNvSpPr/>
            <p:nvPr/>
          </p:nvSpPr>
          <p:spPr>
            <a:xfrm flipH="false" flipV="false" rot="0">
              <a:off x="0" y="0"/>
              <a:ext cx="6350000" cy="3567430"/>
            </a:xfrm>
            <a:custGeom>
              <a:avLst/>
              <a:gdLst/>
              <a:ahLst/>
              <a:cxnLst/>
              <a:rect r="r" b="b" t="t" l="l"/>
              <a:pathLst>
                <a:path h="3567430" w="6350000">
                  <a:moveTo>
                    <a:pt x="6217920" y="2645410"/>
                  </a:moveTo>
                  <a:cubicBezTo>
                    <a:pt x="6217920" y="2527300"/>
                    <a:pt x="6217920" y="2366010"/>
                    <a:pt x="6217920" y="2249170"/>
                  </a:cubicBezTo>
                  <a:lnTo>
                    <a:pt x="6085840" y="2249170"/>
                  </a:lnTo>
                  <a:cubicBezTo>
                    <a:pt x="6085840" y="2183130"/>
                    <a:pt x="6085840" y="2051050"/>
                    <a:pt x="6085840" y="1985010"/>
                  </a:cubicBezTo>
                  <a:lnTo>
                    <a:pt x="5953760" y="1985010"/>
                  </a:lnTo>
                  <a:cubicBezTo>
                    <a:pt x="5953760" y="1918970"/>
                    <a:pt x="5953760" y="1786890"/>
                    <a:pt x="5953760" y="1720850"/>
                  </a:cubicBezTo>
                  <a:lnTo>
                    <a:pt x="5821680" y="1720850"/>
                  </a:lnTo>
                  <a:cubicBezTo>
                    <a:pt x="5821680" y="1654810"/>
                    <a:pt x="5821680" y="1522730"/>
                    <a:pt x="5821680" y="1456690"/>
                  </a:cubicBezTo>
                  <a:lnTo>
                    <a:pt x="5689600" y="1456690"/>
                  </a:lnTo>
                  <a:lnTo>
                    <a:pt x="5689600" y="1324610"/>
                  </a:lnTo>
                  <a:lnTo>
                    <a:pt x="5557520" y="1324610"/>
                  </a:lnTo>
                  <a:lnTo>
                    <a:pt x="5557520" y="1189990"/>
                  </a:lnTo>
                  <a:lnTo>
                    <a:pt x="5425441" y="1189990"/>
                  </a:lnTo>
                  <a:lnTo>
                    <a:pt x="5425441" y="1057910"/>
                  </a:lnTo>
                  <a:lnTo>
                    <a:pt x="5293361" y="1057910"/>
                  </a:lnTo>
                  <a:lnTo>
                    <a:pt x="5293361" y="925830"/>
                  </a:lnTo>
                  <a:lnTo>
                    <a:pt x="5161281" y="925830"/>
                  </a:lnTo>
                  <a:lnTo>
                    <a:pt x="5161281" y="793750"/>
                  </a:lnTo>
                  <a:lnTo>
                    <a:pt x="5029201" y="793750"/>
                  </a:lnTo>
                  <a:lnTo>
                    <a:pt x="5029201" y="661670"/>
                  </a:lnTo>
                  <a:lnTo>
                    <a:pt x="4897121" y="661670"/>
                  </a:lnTo>
                  <a:lnTo>
                    <a:pt x="4897121" y="529590"/>
                  </a:lnTo>
                  <a:cubicBezTo>
                    <a:pt x="4831081" y="529590"/>
                    <a:pt x="4699001" y="529590"/>
                    <a:pt x="4632961" y="529590"/>
                  </a:cubicBezTo>
                  <a:lnTo>
                    <a:pt x="4632961" y="397510"/>
                  </a:lnTo>
                  <a:cubicBezTo>
                    <a:pt x="4566921" y="397510"/>
                    <a:pt x="4434841" y="397510"/>
                    <a:pt x="4368801" y="397510"/>
                  </a:cubicBezTo>
                  <a:lnTo>
                    <a:pt x="4368801" y="264160"/>
                  </a:lnTo>
                  <a:cubicBezTo>
                    <a:pt x="4302761" y="264160"/>
                    <a:pt x="4170681" y="264160"/>
                    <a:pt x="4104641" y="264160"/>
                  </a:cubicBezTo>
                  <a:lnTo>
                    <a:pt x="4104641" y="132080"/>
                  </a:lnTo>
                  <a:cubicBezTo>
                    <a:pt x="3986531" y="132080"/>
                    <a:pt x="3825241" y="132080"/>
                    <a:pt x="3708401" y="132080"/>
                  </a:cubicBezTo>
                  <a:lnTo>
                    <a:pt x="3708401" y="0"/>
                  </a:lnTo>
                  <a:cubicBezTo>
                    <a:pt x="3360421" y="0"/>
                    <a:pt x="2997201" y="0"/>
                    <a:pt x="2650491" y="0"/>
                  </a:cubicBezTo>
                  <a:lnTo>
                    <a:pt x="2650491" y="132080"/>
                  </a:lnTo>
                  <a:cubicBezTo>
                    <a:pt x="2532381" y="132080"/>
                    <a:pt x="2371091" y="132080"/>
                    <a:pt x="2254251" y="132080"/>
                  </a:cubicBezTo>
                  <a:lnTo>
                    <a:pt x="2254251" y="264160"/>
                  </a:lnTo>
                  <a:cubicBezTo>
                    <a:pt x="2188211" y="264160"/>
                    <a:pt x="2056131" y="264160"/>
                    <a:pt x="1990091" y="264160"/>
                  </a:cubicBezTo>
                  <a:lnTo>
                    <a:pt x="1990091" y="396240"/>
                  </a:lnTo>
                  <a:cubicBezTo>
                    <a:pt x="1924051" y="396240"/>
                    <a:pt x="1791971" y="396240"/>
                    <a:pt x="1725931" y="396240"/>
                  </a:cubicBezTo>
                  <a:lnTo>
                    <a:pt x="1725931" y="528320"/>
                  </a:lnTo>
                  <a:cubicBezTo>
                    <a:pt x="1659891" y="528320"/>
                    <a:pt x="1527811" y="528320"/>
                    <a:pt x="1461771" y="528320"/>
                  </a:cubicBezTo>
                  <a:lnTo>
                    <a:pt x="1461771" y="660400"/>
                  </a:lnTo>
                  <a:lnTo>
                    <a:pt x="1329691" y="660400"/>
                  </a:lnTo>
                  <a:lnTo>
                    <a:pt x="1329691" y="792480"/>
                  </a:lnTo>
                  <a:lnTo>
                    <a:pt x="1189990" y="792480"/>
                  </a:lnTo>
                  <a:lnTo>
                    <a:pt x="1189990" y="924560"/>
                  </a:lnTo>
                  <a:lnTo>
                    <a:pt x="1057910" y="924560"/>
                  </a:lnTo>
                  <a:lnTo>
                    <a:pt x="1057910" y="1056640"/>
                  </a:lnTo>
                  <a:lnTo>
                    <a:pt x="925830" y="1056640"/>
                  </a:lnTo>
                  <a:lnTo>
                    <a:pt x="925830" y="1188720"/>
                  </a:lnTo>
                  <a:lnTo>
                    <a:pt x="793750" y="1188720"/>
                  </a:lnTo>
                  <a:lnTo>
                    <a:pt x="793750" y="1320800"/>
                  </a:lnTo>
                  <a:lnTo>
                    <a:pt x="661670" y="1320800"/>
                  </a:lnTo>
                  <a:lnTo>
                    <a:pt x="661670" y="1452880"/>
                  </a:lnTo>
                  <a:lnTo>
                    <a:pt x="529590" y="1452880"/>
                  </a:lnTo>
                  <a:cubicBezTo>
                    <a:pt x="529590" y="1518920"/>
                    <a:pt x="529590" y="1651000"/>
                    <a:pt x="529590" y="1717040"/>
                  </a:cubicBezTo>
                  <a:lnTo>
                    <a:pt x="397510" y="1717040"/>
                  </a:lnTo>
                  <a:cubicBezTo>
                    <a:pt x="397510" y="1783080"/>
                    <a:pt x="397510" y="1915160"/>
                    <a:pt x="397510" y="1981200"/>
                  </a:cubicBezTo>
                  <a:lnTo>
                    <a:pt x="264160" y="1981200"/>
                  </a:lnTo>
                  <a:cubicBezTo>
                    <a:pt x="264160" y="2047240"/>
                    <a:pt x="264160" y="2179320"/>
                    <a:pt x="264160" y="2245360"/>
                  </a:cubicBezTo>
                  <a:lnTo>
                    <a:pt x="132080" y="2245360"/>
                  </a:lnTo>
                  <a:cubicBezTo>
                    <a:pt x="132080" y="2363470"/>
                    <a:pt x="132080" y="2524760"/>
                    <a:pt x="132080" y="2641600"/>
                  </a:cubicBezTo>
                  <a:lnTo>
                    <a:pt x="0" y="2641600"/>
                  </a:lnTo>
                  <a:cubicBezTo>
                    <a:pt x="0" y="2943860"/>
                    <a:pt x="0" y="3265170"/>
                    <a:pt x="0" y="3567430"/>
                  </a:cubicBezTo>
                  <a:cubicBezTo>
                    <a:pt x="2115820" y="3567430"/>
                    <a:pt x="4234180" y="3567430"/>
                    <a:pt x="6350000" y="3567430"/>
                  </a:cubicBezTo>
                  <a:cubicBezTo>
                    <a:pt x="6350000" y="3265170"/>
                    <a:pt x="6350000" y="2943860"/>
                    <a:pt x="6350000" y="2641600"/>
                  </a:cubicBezTo>
                  <a:lnTo>
                    <a:pt x="6217920" y="2641600"/>
                  </a:lnTo>
                  <a:close/>
                </a:path>
              </a:pathLst>
            </a:custGeom>
            <a:blipFill>
              <a:blip r:embed="rId2"/>
              <a:stretch>
                <a:fillRect l="0" t="-25" r="0" b="-25"/>
              </a:stretch>
            </a:blipFill>
          </p:spPr>
        </p:sp>
      </p:grpSp>
      <p:sp>
        <p:nvSpPr>
          <p:cNvPr name="TextBox 4" id="4"/>
          <p:cNvSpPr txBox="true"/>
          <p:nvPr/>
        </p:nvSpPr>
        <p:spPr>
          <a:xfrm rot="0">
            <a:off x="1028700" y="2780431"/>
            <a:ext cx="2865542" cy="7045325"/>
          </a:xfrm>
          <a:prstGeom prst="rect">
            <a:avLst/>
          </a:prstGeom>
        </p:spPr>
        <p:txBody>
          <a:bodyPr anchor="t" rtlCol="false" tIns="0" lIns="0" bIns="0" rIns="0">
            <a:spAutoFit/>
          </a:bodyPr>
          <a:lstStyle/>
          <a:p>
            <a:pPr algn="ctr">
              <a:lnSpc>
                <a:spcPts val="2799"/>
              </a:lnSpc>
            </a:pPr>
            <a:r>
              <a:rPr lang="en-US" sz="1999" u="sng">
                <a:solidFill>
                  <a:srgbClr val="000000"/>
                </a:solidFill>
                <a:latin typeface="Sensei"/>
              </a:rPr>
              <a:t>INGREDIENTE:</a:t>
            </a:r>
          </a:p>
          <a:p>
            <a:pPr algn="ctr">
              <a:lnSpc>
                <a:spcPts val="2799"/>
              </a:lnSpc>
              <a:spcBef>
                <a:spcPct val="0"/>
              </a:spcBef>
            </a:pPr>
            <a:r>
              <a:rPr lang="en-US" sz="1999">
                <a:solidFill>
                  <a:srgbClr val="000000"/>
                </a:solidFill>
                <a:latin typeface="Sensei"/>
              </a:rPr>
              <a:t>50 G </a:t>
            </a:r>
            <a:r>
              <a:rPr lang="en-US" sz="1999">
                <a:solidFill>
                  <a:srgbClr val="000000"/>
                </a:solidFill>
                <a:latin typeface="Sensei"/>
              </a:rPr>
              <a:t>MARGARINĂ</a:t>
            </a:r>
          </a:p>
          <a:p>
            <a:pPr algn="ctr">
              <a:lnSpc>
                <a:spcPts val="2799"/>
              </a:lnSpc>
              <a:spcBef>
                <a:spcPct val="0"/>
              </a:spcBef>
            </a:pPr>
            <a:r>
              <a:rPr lang="en-US" sz="1999">
                <a:solidFill>
                  <a:srgbClr val="000000"/>
                </a:solidFill>
                <a:latin typeface="Sensei"/>
              </a:rPr>
              <a:t>2 CEPE</a:t>
            </a:r>
          </a:p>
          <a:p>
            <a:pPr algn="ctr">
              <a:lnSpc>
                <a:spcPts val="2799"/>
              </a:lnSpc>
              <a:spcBef>
                <a:spcPct val="0"/>
              </a:spcBef>
            </a:pPr>
            <a:r>
              <a:rPr lang="en-US" sz="1999">
                <a:solidFill>
                  <a:srgbClr val="000000"/>
                </a:solidFill>
                <a:latin typeface="Sensei"/>
              </a:rPr>
              <a:t>3 CAȚEI USTUROI</a:t>
            </a:r>
          </a:p>
          <a:p>
            <a:pPr algn="ctr">
              <a:lnSpc>
                <a:spcPts val="2799"/>
              </a:lnSpc>
              <a:spcBef>
                <a:spcPct val="0"/>
              </a:spcBef>
            </a:pPr>
            <a:r>
              <a:rPr lang="en-US" sz="1999">
                <a:solidFill>
                  <a:srgbClr val="000000"/>
                </a:solidFill>
                <a:latin typeface="Sensei"/>
              </a:rPr>
              <a:t>1 FOAIE DE DAFIN</a:t>
            </a:r>
          </a:p>
          <a:p>
            <a:pPr algn="ctr">
              <a:lnSpc>
                <a:spcPts val="2799"/>
              </a:lnSpc>
              <a:spcBef>
                <a:spcPct val="0"/>
              </a:spcBef>
            </a:pPr>
            <a:r>
              <a:rPr lang="en-US" sz="1999">
                <a:solidFill>
                  <a:srgbClr val="000000"/>
                </a:solidFill>
                <a:latin typeface="Sensei"/>
              </a:rPr>
              <a:t> 50 G SLĂNINĂ</a:t>
            </a:r>
          </a:p>
          <a:p>
            <a:pPr algn="ctr">
              <a:lnSpc>
                <a:spcPts val="2799"/>
              </a:lnSpc>
              <a:spcBef>
                <a:spcPct val="0"/>
              </a:spcBef>
            </a:pPr>
            <a:r>
              <a:rPr lang="en-US" sz="1999">
                <a:solidFill>
                  <a:srgbClr val="000000"/>
                </a:solidFill>
                <a:latin typeface="Sensei"/>
              </a:rPr>
              <a:t> 4 LINGURI SOS TOMATE</a:t>
            </a:r>
          </a:p>
          <a:p>
            <a:pPr algn="ctr">
              <a:lnSpc>
                <a:spcPts val="2799"/>
              </a:lnSpc>
              <a:spcBef>
                <a:spcPct val="0"/>
              </a:spcBef>
            </a:pPr>
            <a:r>
              <a:rPr lang="en-US" sz="1999">
                <a:solidFill>
                  <a:srgbClr val="000000"/>
                </a:solidFill>
                <a:latin typeface="Sensei"/>
              </a:rPr>
              <a:t>2 LINGURI BULION</a:t>
            </a:r>
          </a:p>
          <a:p>
            <a:pPr algn="ctr">
              <a:lnSpc>
                <a:spcPts val="2799"/>
              </a:lnSpc>
              <a:spcBef>
                <a:spcPct val="0"/>
              </a:spcBef>
            </a:pPr>
            <a:r>
              <a:rPr lang="en-US" sz="1999">
                <a:solidFill>
                  <a:srgbClr val="000000"/>
                </a:solidFill>
                <a:latin typeface="Sensei"/>
              </a:rPr>
              <a:t>1 PAHAR VIN ALB</a:t>
            </a:r>
          </a:p>
          <a:p>
            <a:pPr algn="ctr">
              <a:lnSpc>
                <a:spcPts val="2799"/>
              </a:lnSpc>
              <a:spcBef>
                <a:spcPct val="0"/>
              </a:spcBef>
            </a:pPr>
            <a:r>
              <a:rPr lang="en-US" sz="1999">
                <a:solidFill>
                  <a:srgbClr val="000000"/>
                </a:solidFill>
                <a:latin typeface="Sensei"/>
              </a:rPr>
              <a:t>250 ML BERE</a:t>
            </a:r>
          </a:p>
          <a:p>
            <a:pPr algn="ctr">
              <a:lnSpc>
                <a:spcPts val="2799"/>
              </a:lnSpc>
              <a:spcBef>
                <a:spcPct val="0"/>
              </a:spcBef>
            </a:pPr>
            <a:r>
              <a:rPr lang="en-US" sz="1999">
                <a:solidFill>
                  <a:srgbClr val="000000"/>
                </a:solidFill>
                <a:latin typeface="Sensei"/>
              </a:rPr>
              <a:t>50 G CONIAC</a:t>
            </a:r>
          </a:p>
          <a:p>
            <a:pPr algn="ctr">
              <a:lnSpc>
                <a:spcPts val="2799"/>
              </a:lnSpc>
              <a:spcBef>
                <a:spcPct val="0"/>
              </a:spcBef>
            </a:pPr>
            <a:r>
              <a:rPr lang="en-US" sz="1999">
                <a:solidFill>
                  <a:srgbClr val="000000"/>
                </a:solidFill>
                <a:latin typeface="Sensei"/>
              </a:rPr>
              <a:t>3 CÂRNAȚI</a:t>
            </a:r>
          </a:p>
          <a:p>
            <a:pPr algn="ctr">
              <a:lnSpc>
                <a:spcPts val="2799"/>
              </a:lnSpc>
              <a:spcBef>
                <a:spcPct val="0"/>
              </a:spcBef>
            </a:pPr>
            <a:r>
              <a:rPr lang="en-US" sz="1999">
                <a:solidFill>
                  <a:srgbClr val="000000"/>
                </a:solidFill>
                <a:latin typeface="Sensei"/>
              </a:rPr>
              <a:t>2 BUCĂȚI DE CARNE DE VITĂ</a:t>
            </a:r>
          </a:p>
          <a:p>
            <a:pPr algn="ctr">
              <a:lnSpc>
                <a:spcPts val="2799"/>
              </a:lnSpc>
              <a:spcBef>
                <a:spcPct val="0"/>
              </a:spcBef>
            </a:pPr>
            <a:r>
              <a:rPr lang="en-US" sz="1999">
                <a:solidFill>
                  <a:srgbClr val="000000"/>
                </a:solidFill>
                <a:latin typeface="Sensei"/>
              </a:rPr>
              <a:t> 5 FELI MORTADELLA</a:t>
            </a:r>
          </a:p>
          <a:p>
            <a:pPr algn="ctr">
              <a:lnSpc>
                <a:spcPts val="2799"/>
              </a:lnSpc>
              <a:spcBef>
                <a:spcPct val="0"/>
              </a:spcBef>
            </a:pPr>
            <a:r>
              <a:rPr lang="en-US" sz="1999">
                <a:solidFill>
                  <a:srgbClr val="000000"/>
                </a:solidFill>
                <a:latin typeface="Sensei"/>
              </a:rPr>
              <a:t>3 FELI ȘUNCĂ </a:t>
            </a:r>
          </a:p>
          <a:p>
            <a:pPr algn="ctr">
              <a:lnSpc>
                <a:spcPts val="2799"/>
              </a:lnSpc>
              <a:spcBef>
                <a:spcPct val="0"/>
              </a:spcBef>
            </a:pPr>
            <a:r>
              <a:rPr lang="en-US" sz="1999">
                <a:solidFill>
                  <a:srgbClr val="000000"/>
                </a:solidFill>
                <a:latin typeface="Sensei"/>
              </a:rPr>
              <a:t>4 FELI BRÂNZĂ</a:t>
            </a:r>
          </a:p>
          <a:p>
            <a:pPr algn="ctr">
              <a:lnSpc>
                <a:spcPts val="2799"/>
              </a:lnSpc>
              <a:spcBef>
                <a:spcPct val="0"/>
              </a:spcBef>
            </a:pPr>
            <a:r>
              <a:rPr lang="en-US" sz="1999">
                <a:solidFill>
                  <a:srgbClr val="000000"/>
                </a:solidFill>
                <a:latin typeface="Sensei"/>
              </a:rPr>
              <a:t>3 FELI DE PÂINE</a:t>
            </a:r>
          </a:p>
          <a:p>
            <a:pPr algn="ctr">
              <a:lnSpc>
                <a:spcPts val="2799"/>
              </a:lnSpc>
              <a:spcBef>
                <a:spcPct val="0"/>
              </a:spcBef>
            </a:pPr>
            <a:r>
              <a:rPr lang="en-US" sz="1999">
                <a:solidFill>
                  <a:srgbClr val="000000"/>
                </a:solidFill>
                <a:latin typeface="Sensei"/>
              </a:rPr>
              <a:t>ULEI</a:t>
            </a:r>
          </a:p>
          <a:p>
            <a:pPr algn="ctr">
              <a:lnSpc>
                <a:spcPts val="2799"/>
              </a:lnSpc>
              <a:spcBef>
                <a:spcPct val="0"/>
              </a:spcBef>
            </a:pPr>
            <a:r>
              <a:rPr lang="en-US" sz="1999">
                <a:solidFill>
                  <a:srgbClr val="000000"/>
                </a:solidFill>
                <a:latin typeface="Sensei"/>
              </a:rPr>
              <a:t>PIRI-PIRI</a:t>
            </a:r>
          </a:p>
        </p:txBody>
      </p:sp>
      <p:sp>
        <p:nvSpPr>
          <p:cNvPr name="TextBox 5" id="5"/>
          <p:cNvSpPr txBox="true"/>
          <p:nvPr/>
        </p:nvSpPr>
        <p:spPr>
          <a:xfrm rot="0">
            <a:off x="4328004" y="3533299"/>
            <a:ext cx="13583817" cy="5940032"/>
          </a:xfrm>
          <a:prstGeom prst="rect">
            <a:avLst/>
          </a:prstGeom>
        </p:spPr>
        <p:txBody>
          <a:bodyPr anchor="t" rtlCol="false" tIns="0" lIns="0" bIns="0" rIns="0">
            <a:spAutoFit/>
          </a:bodyPr>
          <a:lstStyle/>
          <a:p>
            <a:pPr algn="ctr">
              <a:lnSpc>
                <a:spcPts val="4116"/>
              </a:lnSpc>
            </a:pPr>
            <a:r>
              <a:rPr lang="en-US" sz="2940" u="sng">
                <a:solidFill>
                  <a:srgbClr val="000000"/>
                </a:solidFill>
                <a:latin typeface="Sensei"/>
              </a:rPr>
              <a:t>MOD DE PREPARARE</a:t>
            </a:r>
          </a:p>
          <a:p>
            <a:pPr algn="just">
              <a:lnSpc>
                <a:spcPts val="2576"/>
              </a:lnSpc>
              <a:spcBef>
                <a:spcPct val="0"/>
              </a:spcBef>
            </a:pPr>
            <a:r>
              <a:rPr lang="en-US" sz="1840">
                <a:solidFill>
                  <a:srgbClr val="000000"/>
                </a:solidFill>
                <a:latin typeface="Eczar SemiBold"/>
              </a:rPr>
              <a:t>MAI ÎNTÂI TOPIȚI CELE 2/3 DE MARGARINĂ ÎNTR-O TIGAIE NEADERENTĂ, ADĂUGÂND CEAPA TOCATĂ, USTUROIUL, FRUNZELE DE DAFIN ȘI SLĂNINA. SE PUNE BRÂNZA ȘI SE ADAUGĂ PIUREUL DE ROȘII. DUPĂ CE INGREDIENTELE SUNT CONDIMENTATE, ADĂUGAȚI VINUL ALB ȘI BEREA ȘI GĂTIȚI TIMP DE UN SFERT DE ORĂ. DUPĂ , ADĂUGAȚI BULIONUL  ȘI LĂSAȚI SOSUL SĂ FIARBĂ. APOI SCOATEȚI SLĂNINA ȘI FRUNZA DE DAFIN DIN TIGAIE. CU AJUTORUL UNUI MIXER, TOCAȚI TOTUL ASTFEL ÎNCÂT BUCĂȚILE DE CEAPĂ ȘI USTUROI SĂ NU MAI FIE VIZIBILE.</a:t>
            </a:r>
          </a:p>
          <a:p>
            <a:pPr algn="just">
              <a:lnSpc>
                <a:spcPts val="2576"/>
              </a:lnSpc>
              <a:spcBef>
                <a:spcPct val="0"/>
              </a:spcBef>
            </a:pPr>
          </a:p>
          <a:p>
            <a:pPr algn="just">
              <a:lnSpc>
                <a:spcPts val="2576"/>
              </a:lnSpc>
              <a:spcBef>
                <a:spcPct val="0"/>
              </a:spcBef>
            </a:pPr>
            <a:r>
              <a:rPr lang="en-US" sz="1840">
                <a:solidFill>
                  <a:srgbClr val="000000"/>
                </a:solidFill>
                <a:latin typeface="Eczar SemiBold"/>
              </a:rPr>
              <a:t>APOI ADĂUGAȚI BRANDY, VIN ȘI ULEI, CONTINUÂND SĂ SE AMESTECE ÎN TIMP CE SOSUL SE FIERBE. OPRIȚI CĂLDURA DUPĂ CINCI MINUTE. ÎNTR-O TAVĂ SE TOPEȘTE MARGARINA RĂMASĂ ȘI SE PRĂJEȘTE FELII DE CARNE DE VITĂ ȘI CÂRNAȚI. DUPĂ CE AȚI  PREGĂTIT CÂRNAȚII ÎN PATRU PĂRȚI. APOI ÎNCEPEȚI SĂ COMPUNEȚI SANDVIȘUL. PUNEȚI O FELIE DE PÂINE ÎNTR-O TAVĂ ȘI PUNEȚI O FELIE DE CARNE DE VITĂ, PATRU BUCĂȚI DE CÂRNAȚI ȘI DOUĂ FELII DE MORTADELLA PE PARTEA DE SUS. APOI ACOPERIȚI CU O ALTĂ FELIE DE PÂINE.</a:t>
            </a:r>
          </a:p>
          <a:p>
            <a:pPr algn="just">
              <a:lnSpc>
                <a:spcPts val="1947"/>
              </a:lnSpc>
              <a:spcBef>
                <a:spcPct val="0"/>
              </a:spcBef>
            </a:pPr>
          </a:p>
          <a:p>
            <a:pPr algn="just">
              <a:lnSpc>
                <a:spcPts val="2576"/>
              </a:lnSpc>
              <a:spcBef>
                <a:spcPct val="0"/>
              </a:spcBef>
            </a:pPr>
            <a:r>
              <a:rPr lang="en-US" sz="1840">
                <a:solidFill>
                  <a:srgbClr val="000000"/>
                </a:solidFill>
                <a:latin typeface="Eczar SemiBold"/>
              </a:rPr>
              <a:t>CONTINUAȚI SĂ FACEȚI SANDWICH-UL CU ÎNCĂ PATRU BUCĂȚI DE CÂRNAȚI, DOUĂ FELII DE ȘUNCĂ GĂTITĂ ȘI, ÎN FINAL, O ALTĂ FELIE DE PÂINE PENTRU A ÎNCHIDE SANDWICH-UL. CU PATRU FELII DE BRÂNZĂ ACOPERIȚI ÎNTREGUL SANDWICH ÎN FIECARE COLȚ. FACEȚI ACELAȘI PROCES PENTRU A CREA UN ALT FRANCESINHA. COACEȚI SANDWICH-URILE ÎNTR-UN CUPTOR PREÎNCĂLZIT ȘI RUMENIȚI-LE LA 200 DE GRADE TIMP DE CINCI MINUTE. ODATĂ PREGĂTITĂ, SE TOARNĂ  SOS PESTE FIECARE SANDWICH, PRESÂND-O BINE PESTE PÂINE.</a:t>
            </a:r>
          </a:p>
        </p:txBody>
      </p:sp>
      <p:sp>
        <p:nvSpPr>
          <p:cNvPr name="TextBox 6" id="6"/>
          <p:cNvSpPr txBox="true"/>
          <p:nvPr/>
        </p:nvSpPr>
        <p:spPr>
          <a:xfrm rot="0">
            <a:off x="1028700" y="993993"/>
            <a:ext cx="12637863" cy="1834064"/>
          </a:xfrm>
          <a:prstGeom prst="rect">
            <a:avLst/>
          </a:prstGeom>
        </p:spPr>
        <p:txBody>
          <a:bodyPr anchor="t" rtlCol="false" tIns="0" lIns="0" bIns="0" rIns="0">
            <a:spAutoFit/>
          </a:bodyPr>
          <a:lstStyle/>
          <a:p>
            <a:pPr algn="ctr">
              <a:lnSpc>
                <a:spcPts val="14934"/>
              </a:lnSpc>
              <a:spcBef>
                <a:spcPct val="0"/>
              </a:spcBef>
            </a:pPr>
            <a:r>
              <a:rPr lang="en-US" sz="10667">
                <a:solidFill>
                  <a:srgbClr val="000000"/>
                </a:solidFill>
                <a:latin typeface="Sensei"/>
              </a:rPr>
              <a:t>FRANCESINHA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EFD0"/>
        </a:solidFill>
      </p:bgPr>
    </p:bg>
    <p:spTree>
      <p:nvGrpSpPr>
        <p:cNvPr id="1" name=""/>
        <p:cNvGrpSpPr/>
        <p:nvPr/>
      </p:nvGrpSpPr>
      <p:grpSpPr>
        <a:xfrm>
          <a:off x="0" y="0"/>
          <a:ext cx="0" cy="0"/>
          <a:chOff x="0" y="0"/>
          <a:chExt cx="0" cy="0"/>
        </a:xfrm>
      </p:grpSpPr>
      <p:sp>
        <p:nvSpPr>
          <p:cNvPr name="Freeform 2" id="2"/>
          <p:cNvSpPr/>
          <p:nvPr/>
        </p:nvSpPr>
        <p:spPr>
          <a:xfrm flipH="false" flipV="false" rot="623685">
            <a:off x="-937751" y="4480607"/>
            <a:ext cx="7263533" cy="6051366"/>
          </a:xfrm>
          <a:custGeom>
            <a:avLst/>
            <a:gdLst/>
            <a:ahLst/>
            <a:cxnLst/>
            <a:rect r="r" b="b" t="t" l="l"/>
            <a:pathLst>
              <a:path h="6051366" w="7263533">
                <a:moveTo>
                  <a:pt x="0" y="0"/>
                </a:moveTo>
                <a:lnTo>
                  <a:pt x="7263534" y="0"/>
                </a:lnTo>
                <a:lnTo>
                  <a:pt x="7263534" y="6051366"/>
                </a:lnTo>
                <a:lnTo>
                  <a:pt x="0" y="6051366"/>
                </a:lnTo>
                <a:lnTo>
                  <a:pt x="0" y="0"/>
                </a:lnTo>
                <a:close/>
              </a:path>
            </a:pathLst>
          </a:custGeom>
          <a:blipFill>
            <a:blip r:embed="rId2"/>
            <a:stretch>
              <a:fillRect l="0" t="0" r="0" b="0"/>
            </a:stretch>
          </a:blipFill>
        </p:spPr>
      </p:sp>
      <p:sp>
        <p:nvSpPr>
          <p:cNvPr name="TextBox 3" id="3"/>
          <p:cNvSpPr txBox="true"/>
          <p:nvPr/>
        </p:nvSpPr>
        <p:spPr>
          <a:xfrm rot="0">
            <a:off x="6109816" y="712145"/>
            <a:ext cx="6068367" cy="756935"/>
          </a:xfrm>
          <a:prstGeom prst="rect">
            <a:avLst/>
          </a:prstGeom>
        </p:spPr>
        <p:txBody>
          <a:bodyPr anchor="t" rtlCol="false" tIns="0" lIns="0" bIns="0" rIns="0">
            <a:spAutoFit/>
          </a:bodyPr>
          <a:lstStyle/>
          <a:p>
            <a:pPr>
              <a:lnSpc>
                <a:spcPts val="5650"/>
              </a:lnSpc>
            </a:pPr>
            <a:r>
              <a:rPr lang="en-US" sz="5825">
                <a:solidFill>
                  <a:srgbClr val="613834"/>
                </a:solidFill>
                <a:latin typeface="Sensei"/>
              </a:rPr>
              <a:t>CALDO VERDE</a:t>
            </a:r>
          </a:p>
        </p:txBody>
      </p:sp>
      <p:sp>
        <p:nvSpPr>
          <p:cNvPr name="TextBox 4" id="4"/>
          <p:cNvSpPr txBox="true"/>
          <p:nvPr/>
        </p:nvSpPr>
        <p:spPr>
          <a:xfrm rot="0">
            <a:off x="6211577" y="2028779"/>
            <a:ext cx="3153820" cy="5477510"/>
          </a:xfrm>
          <a:prstGeom prst="rect">
            <a:avLst/>
          </a:prstGeom>
        </p:spPr>
        <p:txBody>
          <a:bodyPr anchor="t" rtlCol="false" tIns="0" lIns="0" bIns="0" rIns="0">
            <a:spAutoFit/>
          </a:bodyPr>
          <a:lstStyle/>
          <a:p>
            <a:pPr algn="ctr">
              <a:lnSpc>
                <a:spcPts val="3639"/>
              </a:lnSpc>
              <a:spcBef>
                <a:spcPct val="0"/>
              </a:spcBef>
            </a:pPr>
            <a:r>
              <a:rPr lang="en-US" sz="2599" u="sng">
                <a:solidFill>
                  <a:srgbClr val="613834"/>
                </a:solidFill>
                <a:latin typeface="Sensei"/>
              </a:rPr>
              <a:t>INGREDIENTE:</a:t>
            </a:r>
          </a:p>
          <a:p>
            <a:pPr algn="ctr">
              <a:lnSpc>
                <a:spcPts val="3639"/>
              </a:lnSpc>
              <a:spcBef>
                <a:spcPct val="0"/>
              </a:spcBef>
            </a:pPr>
            <a:r>
              <a:rPr lang="en-US" sz="2599">
                <a:solidFill>
                  <a:srgbClr val="613834"/>
                </a:solidFill>
                <a:latin typeface="Sensei"/>
              </a:rPr>
              <a:t> (4 PORŢII)</a:t>
            </a:r>
          </a:p>
          <a:p>
            <a:pPr algn="ctr">
              <a:lnSpc>
                <a:spcPts val="3639"/>
              </a:lnSpc>
              <a:spcBef>
                <a:spcPct val="0"/>
              </a:spcBef>
            </a:pPr>
            <a:r>
              <a:rPr lang="en-US" sz="2599">
                <a:solidFill>
                  <a:srgbClr val="613834"/>
                </a:solidFill>
                <a:latin typeface="Sensei"/>
              </a:rPr>
              <a:t>1 CEAPĂ MARE </a:t>
            </a:r>
          </a:p>
          <a:p>
            <a:pPr algn="ctr">
              <a:lnSpc>
                <a:spcPts val="3639"/>
              </a:lnSpc>
              <a:spcBef>
                <a:spcPct val="0"/>
              </a:spcBef>
            </a:pPr>
            <a:r>
              <a:rPr lang="en-US" sz="2599">
                <a:solidFill>
                  <a:srgbClr val="613834"/>
                </a:solidFill>
                <a:latin typeface="Sensei"/>
              </a:rPr>
              <a:t>2 CĂŢEI DE USTUROI </a:t>
            </a:r>
          </a:p>
          <a:p>
            <a:pPr algn="ctr">
              <a:lnSpc>
                <a:spcPts val="3639"/>
              </a:lnSpc>
              <a:spcBef>
                <a:spcPct val="0"/>
              </a:spcBef>
            </a:pPr>
            <a:r>
              <a:rPr lang="en-US" sz="2599">
                <a:solidFill>
                  <a:srgbClr val="613834"/>
                </a:solidFill>
                <a:latin typeface="Sensei"/>
              </a:rPr>
              <a:t>700 G CARTOFI </a:t>
            </a:r>
          </a:p>
          <a:p>
            <a:pPr algn="ctr">
              <a:lnSpc>
                <a:spcPts val="3639"/>
              </a:lnSpc>
              <a:spcBef>
                <a:spcPct val="0"/>
              </a:spcBef>
            </a:pPr>
            <a:r>
              <a:rPr lang="en-US" sz="2599">
                <a:solidFill>
                  <a:srgbClr val="613834"/>
                </a:solidFill>
                <a:latin typeface="Sensei"/>
              </a:rPr>
              <a:t>300 G KALE SAU VARZĂ FURAJERĂ</a:t>
            </a:r>
          </a:p>
          <a:p>
            <a:pPr algn="ctr">
              <a:lnSpc>
                <a:spcPts val="3639"/>
              </a:lnSpc>
              <a:spcBef>
                <a:spcPct val="0"/>
              </a:spcBef>
            </a:pPr>
            <a:r>
              <a:rPr lang="en-US" sz="2599">
                <a:solidFill>
                  <a:srgbClr val="613834"/>
                </a:solidFill>
                <a:latin typeface="Sensei"/>
              </a:rPr>
              <a:t> ULEI DE MĂSLINE EXTRAVIRGIN</a:t>
            </a:r>
          </a:p>
          <a:p>
            <a:pPr algn="ctr">
              <a:lnSpc>
                <a:spcPts val="3639"/>
              </a:lnSpc>
              <a:spcBef>
                <a:spcPct val="0"/>
              </a:spcBef>
            </a:pPr>
            <a:r>
              <a:rPr lang="en-US" sz="2599">
                <a:solidFill>
                  <a:srgbClr val="613834"/>
                </a:solidFill>
                <a:latin typeface="Sensei"/>
              </a:rPr>
              <a:t> BOIA CÂRNAŢI CHORIZO, </a:t>
            </a:r>
          </a:p>
          <a:p>
            <a:pPr algn="ctr">
              <a:lnSpc>
                <a:spcPts val="3639"/>
              </a:lnSpc>
              <a:spcBef>
                <a:spcPct val="0"/>
              </a:spcBef>
            </a:pPr>
            <a:r>
              <a:rPr lang="en-US" sz="2599">
                <a:solidFill>
                  <a:srgbClr val="613834"/>
                </a:solidFill>
                <a:latin typeface="Sensei"/>
              </a:rPr>
              <a:t>PIPER NEGRU</a:t>
            </a:r>
          </a:p>
        </p:txBody>
      </p:sp>
      <p:sp>
        <p:nvSpPr>
          <p:cNvPr name="TextBox 5" id="5"/>
          <p:cNvSpPr txBox="true"/>
          <p:nvPr/>
        </p:nvSpPr>
        <p:spPr>
          <a:xfrm rot="0">
            <a:off x="10143774" y="1502452"/>
            <a:ext cx="7756418" cy="7423785"/>
          </a:xfrm>
          <a:prstGeom prst="rect">
            <a:avLst/>
          </a:prstGeom>
        </p:spPr>
        <p:txBody>
          <a:bodyPr anchor="t" rtlCol="false" tIns="0" lIns="0" bIns="0" rIns="0">
            <a:spAutoFit/>
          </a:bodyPr>
          <a:lstStyle/>
          <a:p>
            <a:pPr algn="ctr">
              <a:lnSpc>
                <a:spcPts val="2940"/>
              </a:lnSpc>
              <a:spcBef>
                <a:spcPct val="0"/>
              </a:spcBef>
            </a:pPr>
            <a:r>
              <a:rPr lang="en-US" sz="2100" u="sng">
                <a:solidFill>
                  <a:srgbClr val="613834"/>
                </a:solidFill>
                <a:latin typeface="Sensei"/>
              </a:rPr>
              <a:t>MOD DE PREPARARE</a:t>
            </a:r>
          </a:p>
          <a:p>
            <a:pPr algn="just">
              <a:lnSpc>
                <a:spcPts val="2940"/>
              </a:lnSpc>
              <a:spcBef>
                <a:spcPct val="0"/>
              </a:spcBef>
            </a:pPr>
            <a:r>
              <a:rPr lang="en-US" sz="2100">
                <a:solidFill>
                  <a:srgbClr val="613834"/>
                </a:solidFill>
                <a:latin typeface="Eczar SemiBold"/>
              </a:rPr>
              <a:t>CUREŢI ŞI TOCI FIN CEAPA ŞI USTUROIUL, TAI CARTOFII CUBULEŢE, TOCI FRUNZELE DE KALE ŞI FELIEZI CÂRNAŢII CHORIZO. ÎNCĂLZEŞTI 4 LINGURI DE ULEI ÎNTR-O CRATIŢĂ LA FOC MEDIU ŞI CĂLEŞTI CEAPA ŞI USTUROIUL 5 MINUTE SAU PÂNĂ VEZI CĂ SE ÎNMOAIE LEGUMELE. ADAUGI CARTOFII, CONDIMENTEZI CU SARE ŞI PIPER ŞI SOTEZI ÎNCĂ 5 MINUTE. TORNI 1,25 LITRI DE APĂ ŞI FIERBI COMPOZIŢIA LA FOC MIC 20 DE MINUTE SAU PÂNĂ CÂND VEZI CĂ SE ÎNMOAIE CARTOFII. PASEZI CARTOFII ÎN LICHIDUL DIN CRATIŢĂ CA SĂ OBŢII UN PIURE MOALE ŞI OMOGEN. ADAUGI VARZA KALE TOCATĂ ŞI FIERBI LA FOC MIC 5 MINUTE.</a:t>
            </a:r>
          </a:p>
          <a:p>
            <a:pPr algn="just">
              <a:lnSpc>
                <a:spcPts val="2940"/>
              </a:lnSpc>
              <a:spcBef>
                <a:spcPct val="0"/>
              </a:spcBef>
            </a:pPr>
          </a:p>
          <a:p>
            <a:pPr algn="just">
              <a:lnSpc>
                <a:spcPts val="2940"/>
              </a:lnSpc>
              <a:spcBef>
                <a:spcPct val="0"/>
              </a:spcBef>
            </a:pPr>
            <a:r>
              <a:rPr lang="en-US" sz="2100">
                <a:solidFill>
                  <a:srgbClr val="613834"/>
                </a:solidFill>
                <a:latin typeface="Eczar SemiBold"/>
              </a:rPr>
              <a:t>ÎNCĂLZEŞTI 1 LINGURĂ DE ULEI ÎNTR-O TIGAIE ANTIADERENTĂ, LA FOC MEDIU, ŞI PRĂJEŞTI FELIUŢELE DE CHORIZO, PRESARI BOIAUA PESTE CÂRNAŢII DIN TIGAIE ŞI ÎI RUMENEŞTI 3-4 MINUTE. PUI CÂRNAŢII ÎN SUPĂ, APOI TORNI ÎN BOLURILE PENTRU SERVIRE ŞI CONDIMENTEZI CU PIPER NEGRU PROASPĂT MĂCINAT.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D2A2"/>
        </a:solidFill>
      </p:bgPr>
    </p:bg>
    <p:spTree>
      <p:nvGrpSpPr>
        <p:cNvPr id="1" name=""/>
        <p:cNvGrpSpPr/>
        <p:nvPr/>
      </p:nvGrpSpPr>
      <p:grpSpPr>
        <a:xfrm>
          <a:off x="0" y="0"/>
          <a:ext cx="0" cy="0"/>
          <a:chOff x="0" y="0"/>
          <a:chExt cx="0" cy="0"/>
        </a:xfrm>
      </p:grpSpPr>
      <p:sp>
        <p:nvSpPr>
          <p:cNvPr name="Freeform 2" id="2"/>
          <p:cNvSpPr/>
          <p:nvPr/>
        </p:nvSpPr>
        <p:spPr>
          <a:xfrm flipH="false" flipV="false" rot="0">
            <a:off x="12202595" y="806359"/>
            <a:ext cx="8399424" cy="6299568"/>
          </a:xfrm>
          <a:custGeom>
            <a:avLst/>
            <a:gdLst/>
            <a:ahLst/>
            <a:cxnLst/>
            <a:rect r="r" b="b" t="t" l="l"/>
            <a:pathLst>
              <a:path h="6299568" w="8399424">
                <a:moveTo>
                  <a:pt x="0" y="0"/>
                </a:moveTo>
                <a:lnTo>
                  <a:pt x="8399423" y="0"/>
                </a:lnTo>
                <a:lnTo>
                  <a:pt x="8399423" y="6299568"/>
                </a:lnTo>
                <a:lnTo>
                  <a:pt x="0" y="6299568"/>
                </a:lnTo>
                <a:lnTo>
                  <a:pt x="0" y="0"/>
                </a:lnTo>
                <a:close/>
              </a:path>
            </a:pathLst>
          </a:custGeom>
          <a:blipFill>
            <a:blip r:embed="rId2"/>
            <a:stretch>
              <a:fillRect l="0" t="0" r="0" b="0"/>
            </a:stretch>
          </a:blipFill>
        </p:spPr>
      </p:sp>
      <p:sp>
        <p:nvSpPr>
          <p:cNvPr name="TextBox 3" id="3"/>
          <p:cNvSpPr txBox="true"/>
          <p:nvPr/>
        </p:nvSpPr>
        <p:spPr>
          <a:xfrm rot="0">
            <a:off x="1533870" y="1620463"/>
            <a:ext cx="8255677" cy="1535959"/>
          </a:xfrm>
          <a:prstGeom prst="rect">
            <a:avLst/>
          </a:prstGeom>
        </p:spPr>
        <p:txBody>
          <a:bodyPr anchor="t" rtlCol="false" tIns="0" lIns="0" bIns="0" rIns="0">
            <a:spAutoFit/>
          </a:bodyPr>
          <a:lstStyle/>
          <a:p>
            <a:pPr algn="ctr">
              <a:lnSpc>
                <a:spcPts val="11467"/>
              </a:lnSpc>
            </a:pPr>
            <a:r>
              <a:rPr lang="en-US" sz="11822">
                <a:solidFill>
                  <a:srgbClr val="613834"/>
                </a:solidFill>
                <a:latin typeface="Sensei"/>
              </a:rPr>
              <a:t>DESERTURI:</a:t>
            </a:r>
          </a:p>
        </p:txBody>
      </p:sp>
      <p:sp>
        <p:nvSpPr>
          <p:cNvPr name="TextBox 4" id="4"/>
          <p:cNvSpPr txBox="true"/>
          <p:nvPr/>
        </p:nvSpPr>
        <p:spPr>
          <a:xfrm rot="0">
            <a:off x="1263517" y="3898993"/>
            <a:ext cx="10364798" cy="2995060"/>
          </a:xfrm>
          <a:prstGeom prst="rect">
            <a:avLst/>
          </a:prstGeom>
        </p:spPr>
        <p:txBody>
          <a:bodyPr anchor="t" rtlCol="false" tIns="0" lIns="0" bIns="0" rIns="0">
            <a:spAutoFit/>
          </a:bodyPr>
          <a:lstStyle/>
          <a:p>
            <a:pPr algn="just">
              <a:lnSpc>
                <a:spcPts val="3442"/>
              </a:lnSpc>
              <a:spcBef>
                <a:spcPct val="0"/>
              </a:spcBef>
            </a:pPr>
            <a:r>
              <a:rPr lang="en-US" sz="2459">
                <a:solidFill>
                  <a:srgbClr val="613834"/>
                </a:solidFill>
                <a:latin typeface="Barlow Bold"/>
              </a:rPr>
              <a:t>IN </a:t>
            </a:r>
            <a:r>
              <a:rPr lang="en-US" sz="2459">
                <a:solidFill>
                  <a:srgbClr val="613834"/>
                </a:solidFill>
                <a:latin typeface="Barlow Bold"/>
              </a:rPr>
              <a:t>PORTUGALIA, DULCIURILE SUNT PREPARATE PREPONDERENT DIN GĂLBENUȘ DE OU ȘI ZAHĂR. ÎN SECOLELE XVIII ȘI  XIX PORTUGALIA DEȚINEA O PRODUCȚIE AVICOLĂ FOARTE MARE. ALBUȘUL DE OU ERA FOLOSIT ÎN DIFERITE INDUSTRII ȘI PENTRU EXPORT. CĂLUGĂRIȚELE ÎL FOLOSEAU CHIAR PENTRU APRETAREA HAINELOR. ASTFEL, ACESTEA AU INVENTAT NUMEROASE REȚETE DE DULCIURI PENTRU A FOLOSI GĂLBENUȘURILE RĂMASE.</a:t>
            </a:r>
          </a:p>
        </p:txBody>
      </p:sp>
      <p:sp>
        <p:nvSpPr>
          <p:cNvPr name="TextBox 5" id="5"/>
          <p:cNvSpPr txBox="true"/>
          <p:nvPr/>
        </p:nvSpPr>
        <p:spPr>
          <a:xfrm rot="0">
            <a:off x="1028700" y="7794955"/>
            <a:ext cx="16230600" cy="2110217"/>
          </a:xfrm>
          <a:prstGeom prst="rect">
            <a:avLst/>
          </a:prstGeom>
        </p:spPr>
        <p:txBody>
          <a:bodyPr anchor="t" rtlCol="false" tIns="0" lIns="0" bIns="0" rIns="0">
            <a:spAutoFit/>
          </a:bodyPr>
          <a:lstStyle/>
          <a:p>
            <a:pPr algn="ctr">
              <a:lnSpc>
                <a:spcPts val="3464"/>
              </a:lnSpc>
              <a:spcBef>
                <a:spcPct val="0"/>
              </a:spcBef>
            </a:pPr>
            <a:r>
              <a:rPr lang="en-US" sz="2474">
                <a:solidFill>
                  <a:srgbClr val="613834"/>
                </a:solidFill>
                <a:latin typeface="Barlow Bold"/>
              </a:rPr>
              <a:t>PASTÉIS DE NATA </a:t>
            </a:r>
          </a:p>
          <a:p>
            <a:pPr algn="just">
              <a:lnSpc>
                <a:spcPts val="3313"/>
              </a:lnSpc>
              <a:spcBef>
                <a:spcPct val="0"/>
              </a:spcBef>
            </a:pPr>
            <a:r>
              <a:rPr lang="en-US" sz="2366">
                <a:solidFill>
                  <a:srgbClr val="613834"/>
                </a:solidFill>
                <a:latin typeface="Barlow Bold"/>
              </a:rPr>
              <a:t>CEL MAI POPULAR DESERT PORTUGHEZ ESTE, FĂRĂ ÎNDOIALĂ, PASTÉIS DE NATA, UN PRODUS DE PATISERIE, ASEMĂNĂTOR CU O BUDINCĂ, PREPARAT DIN LAPTE, OU ȘI SIROP DE ZAHĂR, CE POATE FI SERVIT ȘI CA O GUSTARE, LA CAFEA. PENTRU CĂ ESTE ORIGINAR DIN BELÉM, POȚI ÎNTÂLNI ACEST DESERT ȘI SUB DENUMIRE DE PASTÉIS DE BELÉM. ÎN GENERAL, PORTUGHEZII LE SERVESC ABIA SCOATE DIN CUPTOR, PRESĂRATE CU PUDRĂ DE SCORȚIȘOARĂ.</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EFD0"/>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81615" y="6656914"/>
            <a:ext cx="9725615" cy="5471631"/>
            <a:chOff x="0" y="0"/>
            <a:chExt cx="6350000" cy="3572510"/>
          </a:xfrm>
        </p:grpSpPr>
        <p:sp>
          <p:nvSpPr>
            <p:cNvPr name="Freeform 3" id="3"/>
            <p:cNvSpPr/>
            <p:nvPr/>
          </p:nvSpPr>
          <p:spPr>
            <a:xfrm flipH="false" flipV="false" rot="0">
              <a:off x="0" y="0"/>
              <a:ext cx="6350000" cy="3567430"/>
            </a:xfrm>
            <a:custGeom>
              <a:avLst/>
              <a:gdLst/>
              <a:ahLst/>
              <a:cxnLst/>
              <a:rect r="r" b="b" t="t" l="l"/>
              <a:pathLst>
                <a:path h="3567430" w="6350000">
                  <a:moveTo>
                    <a:pt x="6217920" y="2645410"/>
                  </a:moveTo>
                  <a:cubicBezTo>
                    <a:pt x="6217920" y="2527300"/>
                    <a:pt x="6217920" y="2366010"/>
                    <a:pt x="6217920" y="2249170"/>
                  </a:cubicBezTo>
                  <a:lnTo>
                    <a:pt x="6085840" y="2249170"/>
                  </a:lnTo>
                  <a:cubicBezTo>
                    <a:pt x="6085840" y="2183130"/>
                    <a:pt x="6085840" y="2051050"/>
                    <a:pt x="6085840" y="1985010"/>
                  </a:cubicBezTo>
                  <a:lnTo>
                    <a:pt x="5953760" y="1985010"/>
                  </a:lnTo>
                  <a:cubicBezTo>
                    <a:pt x="5953760" y="1918970"/>
                    <a:pt x="5953760" y="1786890"/>
                    <a:pt x="5953760" y="1720850"/>
                  </a:cubicBezTo>
                  <a:lnTo>
                    <a:pt x="5821680" y="1720850"/>
                  </a:lnTo>
                  <a:cubicBezTo>
                    <a:pt x="5821680" y="1654810"/>
                    <a:pt x="5821680" y="1522730"/>
                    <a:pt x="5821680" y="1456690"/>
                  </a:cubicBezTo>
                  <a:lnTo>
                    <a:pt x="5689600" y="1456690"/>
                  </a:lnTo>
                  <a:lnTo>
                    <a:pt x="5689600" y="1324610"/>
                  </a:lnTo>
                  <a:lnTo>
                    <a:pt x="5557520" y="1324610"/>
                  </a:lnTo>
                  <a:lnTo>
                    <a:pt x="5557520" y="1189990"/>
                  </a:lnTo>
                  <a:lnTo>
                    <a:pt x="5425441" y="1189990"/>
                  </a:lnTo>
                  <a:lnTo>
                    <a:pt x="5425441" y="1057910"/>
                  </a:lnTo>
                  <a:lnTo>
                    <a:pt x="5293361" y="1057910"/>
                  </a:lnTo>
                  <a:lnTo>
                    <a:pt x="5293361" y="925830"/>
                  </a:lnTo>
                  <a:lnTo>
                    <a:pt x="5161281" y="925830"/>
                  </a:lnTo>
                  <a:lnTo>
                    <a:pt x="5161281" y="793750"/>
                  </a:lnTo>
                  <a:lnTo>
                    <a:pt x="5029201" y="793750"/>
                  </a:lnTo>
                  <a:lnTo>
                    <a:pt x="5029201" y="661670"/>
                  </a:lnTo>
                  <a:lnTo>
                    <a:pt x="4897121" y="661670"/>
                  </a:lnTo>
                  <a:lnTo>
                    <a:pt x="4897121" y="529590"/>
                  </a:lnTo>
                  <a:cubicBezTo>
                    <a:pt x="4831081" y="529590"/>
                    <a:pt x="4699001" y="529590"/>
                    <a:pt x="4632961" y="529590"/>
                  </a:cubicBezTo>
                  <a:lnTo>
                    <a:pt x="4632961" y="397510"/>
                  </a:lnTo>
                  <a:cubicBezTo>
                    <a:pt x="4566921" y="397510"/>
                    <a:pt x="4434841" y="397510"/>
                    <a:pt x="4368801" y="397510"/>
                  </a:cubicBezTo>
                  <a:lnTo>
                    <a:pt x="4368801" y="264160"/>
                  </a:lnTo>
                  <a:cubicBezTo>
                    <a:pt x="4302761" y="264160"/>
                    <a:pt x="4170681" y="264160"/>
                    <a:pt x="4104641" y="264160"/>
                  </a:cubicBezTo>
                  <a:lnTo>
                    <a:pt x="4104641" y="132080"/>
                  </a:lnTo>
                  <a:cubicBezTo>
                    <a:pt x="3986531" y="132080"/>
                    <a:pt x="3825241" y="132080"/>
                    <a:pt x="3708401" y="132080"/>
                  </a:cubicBezTo>
                  <a:lnTo>
                    <a:pt x="3708401" y="0"/>
                  </a:lnTo>
                  <a:cubicBezTo>
                    <a:pt x="3360421" y="0"/>
                    <a:pt x="2997201" y="0"/>
                    <a:pt x="2650491" y="0"/>
                  </a:cubicBezTo>
                  <a:lnTo>
                    <a:pt x="2650491" y="132080"/>
                  </a:lnTo>
                  <a:cubicBezTo>
                    <a:pt x="2532381" y="132080"/>
                    <a:pt x="2371091" y="132080"/>
                    <a:pt x="2254251" y="132080"/>
                  </a:cubicBezTo>
                  <a:lnTo>
                    <a:pt x="2254251" y="264160"/>
                  </a:lnTo>
                  <a:cubicBezTo>
                    <a:pt x="2188211" y="264160"/>
                    <a:pt x="2056131" y="264160"/>
                    <a:pt x="1990091" y="264160"/>
                  </a:cubicBezTo>
                  <a:lnTo>
                    <a:pt x="1990091" y="396240"/>
                  </a:lnTo>
                  <a:cubicBezTo>
                    <a:pt x="1924051" y="396240"/>
                    <a:pt x="1791971" y="396240"/>
                    <a:pt x="1725931" y="396240"/>
                  </a:cubicBezTo>
                  <a:lnTo>
                    <a:pt x="1725931" y="528320"/>
                  </a:lnTo>
                  <a:cubicBezTo>
                    <a:pt x="1659891" y="528320"/>
                    <a:pt x="1527811" y="528320"/>
                    <a:pt x="1461771" y="528320"/>
                  </a:cubicBezTo>
                  <a:lnTo>
                    <a:pt x="1461771" y="660400"/>
                  </a:lnTo>
                  <a:lnTo>
                    <a:pt x="1329691" y="660400"/>
                  </a:lnTo>
                  <a:lnTo>
                    <a:pt x="1329691" y="792480"/>
                  </a:lnTo>
                  <a:lnTo>
                    <a:pt x="1189990" y="792480"/>
                  </a:lnTo>
                  <a:lnTo>
                    <a:pt x="1189990" y="924560"/>
                  </a:lnTo>
                  <a:lnTo>
                    <a:pt x="1057910" y="924560"/>
                  </a:lnTo>
                  <a:lnTo>
                    <a:pt x="1057910" y="1056640"/>
                  </a:lnTo>
                  <a:lnTo>
                    <a:pt x="925830" y="1056640"/>
                  </a:lnTo>
                  <a:lnTo>
                    <a:pt x="925830" y="1188720"/>
                  </a:lnTo>
                  <a:lnTo>
                    <a:pt x="793750" y="1188720"/>
                  </a:lnTo>
                  <a:lnTo>
                    <a:pt x="793750" y="1320800"/>
                  </a:lnTo>
                  <a:lnTo>
                    <a:pt x="661670" y="1320800"/>
                  </a:lnTo>
                  <a:lnTo>
                    <a:pt x="661670" y="1452880"/>
                  </a:lnTo>
                  <a:lnTo>
                    <a:pt x="529590" y="1452880"/>
                  </a:lnTo>
                  <a:cubicBezTo>
                    <a:pt x="529590" y="1518920"/>
                    <a:pt x="529590" y="1651000"/>
                    <a:pt x="529590" y="1717040"/>
                  </a:cubicBezTo>
                  <a:lnTo>
                    <a:pt x="397510" y="1717040"/>
                  </a:lnTo>
                  <a:cubicBezTo>
                    <a:pt x="397510" y="1783080"/>
                    <a:pt x="397510" y="1915160"/>
                    <a:pt x="397510" y="1981200"/>
                  </a:cubicBezTo>
                  <a:lnTo>
                    <a:pt x="264160" y="1981200"/>
                  </a:lnTo>
                  <a:cubicBezTo>
                    <a:pt x="264160" y="2047240"/>
                    <a:pt x="264160" y="2179320"/>
                    <a:pt x="264160" y="2245360"/>
                  </a:cubicBezTo>
                  <a:lnTo>
                    <a:pt x="132080" y="2245360"/>
                  </a:lnTo>
                  <a:cubicBezTo>
                    <a:pt x="132080" y="2363470"/>
                    <a:pt x="132080" y="2524760"/>
                    <a:pt x="132080" y="2641600"/>
                  </a:cubicBezTo>
                  <a:lnTo>
                    <a:pt x="0" y="2641600"/>
                  </a:lnTo>
                  <a:cubicBezTo>
                    <a:pt x="0" y="2943860"/>
                    <a:pt x="0" y="3265170"/>
                    <a:pt x="0" y="3567430"/>
                  </a:cubicBezTo>
                  <a:cubicBezTo>
                    <a:pt x="2115820" y="3567430"/>
                    <a:pt x="4234180" y="3567430"/>
                    <a:pt x="6350000" y="3567430"/>
                  </a:cubicBezTo>
                  <a:cubicBezTo>
                    <a:pt x="6350000" y="3265170"/>
                    <a:pt x="6350000" y="2943860"/>
                    <a:pt x="6350000" y="2641600"/>
                  </a:cubicBezTo>
                  <a:lnTo>
                    <a:pt x="6217920" y="2641600"/>
                  </a:lnTo>
                  <a:close/>
                </a:path>
              </a:pathLst>
            </a:custGeom>
            <a:blipFill>
              <a:blip r:embed="rId2"/>
              <a:stretch>
                <a:fillRect l="0" t="0" r="0" b="-30196"/>
              </a:stretch>
            </a:blipFill>
          </p:spPr>
        </p:sp>
      </p:grpSp>
      <p:sp>
        <p:nvSpPr>
          <p:cNvPr name="TextBox 4" id="4"/>
          <p:cNvSpPr txBox="true"/>
          <p:nvPr/>
        </p:nvSpPr>
        <p:spPr>
          <a:xfrm rot="0">
            <a:off x="2825069" y="562327"/>
            <a:ext cx="12637863" cy="1113722"/>
          </a:xfrm>
          <a:prstGeom prst="rect">
            <a:avLst/>
          </a:prstGeom>
        </p:spPr>
        <p:txBody>
          <a:bodyPr anchor="t" rtlCol="false" tIns="0" lIns="0" bIns="0" rIns="0">
            <a:spAutoFit/>
          </a:bodyPr>
          <a:lstStyle/>
          <a:p>
            <a:pPr algn="ctr">
              <a:lnSpc>
                <a:spcPts val="8255"/>
              </a:lnSpc>
            </a:pPr>
            <a:r>
              <a:rPr lang="en-US" sz="8511">
                <a:solidFill>
                  <a:srgbClr val="48221F"/>
                </a:solidFill>
                <a:latin typeface="Sensei"/>
              </a:rPr>
              <a:t>PASTÉIS DE NATA </a:t>
            </a:r>
          </a:p>
        </p:txBody>
      </p:sp>
      <p:sp>
        <p:nvSpPr>
          <p:cNvPr name="TextBox 5" id="5"/>
          <p:cNvSpPr txBox="true"/>
          <p:nvPr/>
        </p:nvSpPr>
        <p:spPr>
          <a:xfrm rot="0">
            <a:off x="1028700" y="2491396"/>
            <a:ext cx="4894064" cy="3936918"/>
          </a:xfrm>
          <a:prstGeom prst="rect">
            <a:avLst/>
          </a:prstGeom>
        </p:spPr>
        <p:txBody>
          <a:bodyPr anchor="t" rtlCol="false" tIns="0" lIns="0" bIns="0" rIns="0">
            <a:spAutoFit/>
          </a:bodyPr>
          <a:lstStyle/>
          <a:p>
            <a:pPr algn="ctr">
              <a:lnSpc>
                <a:spcPts val="3504"/>
              </a:lnSpc>
              <a:spcBef>
                <a:spcPct val="0"/>
              </a:spcBef>
            </a:pPr>
            <a:r>
              <a:rPr lang="en-US" sz="2503" u="sng">
                <a:solidFill>
                  <a:srgbClr val="000000"/>
                </a:solidFill>
                <a:latin typeface="Sensei"/>
              </a:rPr>
              <a:t>INGREDIENTE:</a:t>
            </a:r>
          </a:p>
          <a:p>
            <a:pPr algn="ctr">
              <a:lnSpc>
                <a:spcPts val="3504"/>
              </a:lnSpc>
              <a:spcBef>
                <a:spcPct val="0"/>
              </a:spcBef>
            </a:pPr>
            <a:r>
              <a:rPr lang="en-US" sz="2503">
                <a:solidFill>
                  <a:srgbClr val="000000"/>
                </a:solidFill>
                <a:latin typeface="Sensei"/>
              </a:rPr>
              <a:t> 2 FOI DE FOITAJ</a:t>
            </a:r>
          </a:p>
          <a:p>
            <a:pPr algn="ctr">
              <a:lnSpc>
                <a:spcPts val="3504"/>
              </a:lnSpc>
              <a:spcBef>
                <a:spcPct val="0"/>
              </a:spcBef>
            </a:pPr>
            <a:r>
              <a:rPr lang="en-US" sz="2503">
                <a:solidFill>
                  <a:srgbClr val="000000"/>
                </a:solidFill>
                <a:latin typeface="Sensei"/>
              </a:rPr>
              <a:t> 500 G SMÂNTÂNĂ LICHIDĂ</a:t>
            </a:r>
          </a:p>
          <a:p>
            <a:pPr algn="ctr">
              <a:lnSpc>
                <a:spcPts val="3504"/>
              </a:lnSpc>
              <a:spcBef>
                <a:spcPct val="0"/>
              </a:spcBef>
            </a:pPr>
            <a:r>
              <a:rPr lang="en-US" sz="2503">
                <a:solidFill>
                  <a:srgbClr val="000000"/>
                </a:solidFill>
                <a:latin typeface="Sensei"/>
              </a:rPr>
              <a:t> 200 G ZAHĂR</a:t>
            </a:r>
          </a:p>
          <a:p>
            <a:pPr algn="ctr">
              <a:lnSpc>
                <a:spcPts val="3504"/>
              </a:lnSpc>
              <a:spcBef>
                <a:spcPct val="0"/>
              </a:spcBef>
            </a:pPr>
            <a:r>
              <a:rPr lang="en-US" sz="2503">
                <a:solidFill>
                  <a:srgbClr val="000000"/>
                </a:solidFill>
                <a:latin typeface="Sensei"/>
              </a:rPr>
              <a:t> 7 GĂLBENUȘURI</a:t>
            </a:r>
          </a:p>
          <a:p>
            <a:pPr algn="ctr">
              <a:lnSpc>
                <a:spcPts val="3504"/>
              </a:lnSpc>
              <a:spcBef>
                <a:spcPct val="0"/>
              </a:spcBef>
            </a:pPr>
            <a:r>
              <a:rPr lang="en-US" sz="2503">
                <a:solidFill>
                  <a:srgbClr val="000000"/>
                </a:solidFill>
                <a:latin typeface="Sensei"/>
              </a:rPr>
              <a:t> COAJA DE LA O JUMĂTATE DE LĂMÂIE</a:t>
            </a:r>
          </a:p>
          <a:p>
            <a:pPr algn="ctr">
              <a:lnSpc>
                <a:spcPts val="3504"/>
              </a:lnSpc>
              <a:spcBef>
                <a:spcPct val="0"/>
              </a:spcBef>
            </a:pPr>
            <a:r>
              <a:rPr lang="en-US" sz="2503">
                <a:solidFill>
                  <a:srgbClr val="000000"/>
                </a:solidFill>
                <a:latin typeface="Sensei"/>
              </a:rPr>
              <a:t> 1 LINGURĂ AMIDON</a:t>
            </a:r>
          </a:p>
          <a:p>
            <a:pPr algn="ctr">
              <a:lnSpc>
                <a:spcPts val="3504"/>
              </a:lnSpc>
              <a:spcBef>
                <a:spcPct val="0"/>
              </a:spcBef>
            </a:pPr>
            <a:r>
              <a:rPr lang="en-US" sz="2503">
                <a:solidFill>
                  <a:srgbClr val="000000"/>
                </a:solidFill>
                <a:latin typeface="Sensei"/>
              </a:rPr>
              <a:t> 1 BEȚIȘOR SCORȚIȘOARĂ</a:t>
            </a:r>
          </a:p>
          <a:p>
            <a:pPr algn="ctr">
              <a:lnSpc>
                <a:spcPts val="3504"/>
              </a:lnSpc>
              <a:spcBef>
                <a:spcPct val="0"/>
              </a:spcBef>
            </a:pPr>
            <a:r>
              <a:rPr lang="en-US" sz="2503">
                <a:solidFill>
                  <a:srgbClr val="000000"/>
                </a:solidFill>
                <a:latin typeface="Sensei"/>
              </a:rPr>
              <a:t> SCORȚIȘOARĂ MĂCINATĂ (OPȚIONAL)</a:t>
            </a:r>
          </a:p>
        </p:txBody>
      </p:sp>
      <p:sp>
        <p:nvSpPr>
          <p:cNvPr name="TextBox 6" id="6"/>
          <p:cNvSpPr txBox="true"/>
          <p:nvPr/>
        </p:nvSpPr>
        <p:spPr>
          <a:xfrm rot="0">
            <a:off x="6836534" y="1618898"/>
            <a:ext cx="11247735" cy="6416040"/>
          </a:xfrm>
          <a:prstGeom prst="rect">
            <a:avLst/>
          </a:prstGeom>
        </p:spPr>
        <p:txBody>
          <a:bodyPr anchor="t" rtlCol="false" tIns="0" lIns="0" bIns="0" rIns="0">
            <a:spAutoFit/>
          </a:bodyPr>
          <a:lstStyle/>
          <a:p>
            <a:pPr algn="ctr">
              <a:lnSpc>
                <a:spcPts val="3779"/>
              </a:lnSpc>
            </a:pPr>
            <a:r>
              <a:rPr lang="en-US" sz="2699" u="sng">
                <a:solidFill>
                  <a:srgbClr val="000000"/>
                </a:solidFill>
                <a:latin typeface="Sensei"/>
              </a:rPr>
              <a:t>MOD DE PREPARARE</a:t>
            </a:r>
          </a:p>
          <a:p>
            <a:pPr algn="just">
              <a:lnSpc>
                <a:spcPts val="2940"/>
              </a:lnSpc>
              <a:spcBef>
                <a:spcPct val="0"/>
              </a:spcBef>
            </a:pPr>
            <a:r>
              <a:rPr lang="en-US" sz="2100">
                <a:solidFill>
                  <a:srgbClr val="000000"/>
                </a:solidFill>
                <a:latin typeface="Eczar SemiBold"/>
              </a:rPr>
              <a:t>ÎNTR-O CRATIȚĂ SE AMESTECĂ SMÂNTÂNA, GĂLBENUȘURILE, AMIDONUL ȘI ZAHĂRUL. SE GĂTESC LA FOC MIC-MEDIU. SE ADAUGĂ COAJA DE LĂMÂIE (TĂIATĂ MARE) ȘI BEȚIȘORUL DE SCORȚIȘOARĂ. SE AMESTECĂ PÂNĂ ÎNCEPE SĂ FIARBĂ.</a:t>
            </a:r>
          </a:p>
          <a:p>
            <a:pPr algn="just">
              <a:lnSpc>
                <a:spcPts val="2940"/>
              </a:lnSpc>
              <a:spcBef>
                <a:spcPct val="0"/>
              </a:spcBef>
            </a:pPr>
            <a:r>
              <a:rPr lang="en-US" sz="2100">
                <a:solidFill>
                  <a:srgbClr val="000000"/>
                </a:solidFill>
                <a:latin typeface="Eczar SemiBold"/>
              </a:rPr>
              <a:t>SE STINGE FOCUL, SE ÎNLĂTURĂ COAJA DE LĂMÂIE ȘI BATONUL DE SCORȚIȘOARĂ. CREMA PENTRU PASTEIS DE NATA SE ACOPERĂ CU O FOLIE ALIMENTARĂ. ACEASTA TREBUIE SĂ ATINGĂ SUPRAFAȚA CREMEI, PENTRU CA ACEASTA SĂ NU FACĂ CRUSTĂ. SE DĂ DEOPARTE .</a:t>
            </a:r>
          </a:p>
          <a:p>
            <a:pPr algn="just">
              <a:lnSpc>
                <a:spcPts val="2940"/>
              </a:lnSpc>
              <a:spcBef>
                <a:spcPct val="0"/>
              </a:spcBef>
            </a:pPr>
            <a:r>
              <a:rPr lang="en-US" sz="2100">
                <a:solidFill>
                  <a:srgbClr val="000000"/>
                </a:solidFill>
                <a:latin typeface="Eczar SemiBold"/>
              </a:rPr>
              <a:t>SE PREÎNCĂLZEȘTE CUPTORUL LA 200 GRADE CELSIUS.</a:t>
            </a:r>
          </a:p>
          <a:p>
            <a:pPr algn="just">
              <a:lnSpc>
                <a:spcPts val="2940"/>
              </a:lnSpc>
              <a:spcBef>
                <a:spcPct val="0"/>
              </a:spcBef>
            </a:pPr>
            <a:r>
              <a:rPr lang="en-US" sz="2100">
                <a:solidFill>
                  <a:srgbClr val="000000"/>
                </a:solidFill>
                <a:latin typeface="Eczar SemiBold"/>
              </a:rPr>
              <a:t>SE ÎNTIND FOILE DE FOITAJ. SE DECUPEAZĂ CERCURI CU DIAMETRUL DE 5 CM (MĂRIMEA IDEALĂ PENTRU PASTEIS DE NATA). CERCURILE SE AȘAZĂ ÎNTR-O FORMĂ PENTRU BRIOȘE. ALUATUL TREBUIE SĂ ACOPERE ATÂT FUNDUL CÂT ȘI PEREȚII FIECĂREI FORME.</a:t>
            </a:r>
          </a:p>
          <a:p>
            <a:pPr algn="just">
              <a:lnSpc>
                <a:spcPts val="2940"/>
              </a:lnSpc>
              <a:spcBef>
                <a:spcPct val="0"/>
              </a:spcBef>
            </a:pPr>
            <a:r>
              <a:rPr lang="en-US" sz="2100">
                <a:solidFill>
                  <a:srgbClr val="000000"/>
                </a:solidFill>
                <a:latin typeface="Eczar SemiBold"/>
              </a:rPr>
              <a:t>CÂND CREMA S-A RĂCIT SE ADAUGĂ ÎN FIECARE FORMĂ CU AJUTORUL UNEI LINGURI. SE VA AVEA GRIJĂ CA FORMELE SĂ FIE UMPLUTE MAXIM 80%.</a:t>
            </a:r>
          </a:p>
          <a:p>
            <a:pPr algn="just">
              <a:lnSpc>
                <a:spcPts val="2940"/>
              </a:lnSpc>
              <a:spcBef>
                <a:spcPct val="0"/>
              </a:spcBef>
            </a:pPr>
            <a:r>
              <a:rPr lang="en-US" sz="2100">
                <a:solidFill>
                  <a:srgbClr val="000000"/>
                </a:solidFill>
                <a:latin typeface="Eczar SemiBold"/>
              </a:rPr>
              <a:t>PASTEIS DE NATA SE VOR GĂTI TIMP DE 15-20 DE MINUTE LA 200 DE GRADE CELSIUS SAU PÂNĂ CE CREMA DE DEASUPRA VA PĂREA CĂ S-A ARS PUȚIN.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D2A2"/>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182606" y="3572466"/>
            <a:ext cx="5922788" cy="5899652"/>
            <a:chOff x="0" y="0"/>
            <a:chExt cx="6502400" cy="6477000"/>
          </a:xfrm>
        </p:grpSpPr>
        <p:sp>
          <p:nvSpPr>
            <p:cNvPr name="Freeform 3" id="3"/>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2"/>
              <a:stretch>
                <a:fillRect l="-32471" t="0" r="-266" b="0"/>
              </a:stretch>
            </a:blipFill>
          </p:spPr>
        </p:sp>
        <p:sp>
          <p:nvSpPr>
            <p:cNvPr name="Freeform 4" id="4"/>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48221F"/>
            </a:solidFill>
          </p:spPr>
        </p:sp>
      </p:grpSp>
      <p:sp>
        <p:nvSpPr>
          <p:cNvPr name="TextBox 5" id="5"/>
          <p:cNvSpPr txBox="true"/>
          <p:nvPr/>
        </p:nvSpPr>
        <p:spPr>
          <a:xfrm rot="0">
            <a:off x="5199410" y="1314450"/>
            <a:ext cx="7889180" cy="2391216"/>
          </a:xfrm>
          <a:prstGeom prst="rect">
            <a:avLst/>
          </a:prstGeom>
        </p:spPr>
        <p:txBody>
          <a:bodyPr anchor="t" rtlCol="false" tIns="0" lIns="0" bIns="0" rIns="0">
            <a:spAutoFit/>
          </a:bodyPr>
          <a:lstStyle/>
          <a:p>
            <a:pPr algn="ctr">
              <a:lnSpc>
                <a:spcPts val="12584"/>
              </a:lnSpc>
            </a:pPr>
            <a:r>
              <a:rPr lang="en-US" sz="12973">
                <a:solidFill>
                  <a:srgbClr val="613834"/>
                </a:solidFill>
                <a:latin typeface="Sensei"/>
              </a:rPr>
              <a:t>MULȚUMIM!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DAFmFXsE9Pk</dc:identifier>
  <dcterms:modified xsi:type="dcterms:W3CDTF">2011-08-01T06:04:30Z</dcterms:modified>
  <cp:revision>1</cp:revision>
  <dc:title>BUCĂTARIA PORTUGHEZĂ</dc:title>
</cp:coreProperties>
</file>